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67"/>
  </p:notesMasterIdLst>
  <p:handoutMasterIdLst>
    <p:handoutMasterId r:id="rId68"/>
  </p:handoutMasterIdLst>
  <p:sldIdLst>
    <p:sldId id="1545" r:id="rId5"/>
    <p:sldId id="1601" r:id="rId6"/>
    <p:sldId id="1594" r:id="rId7"/>
    <p:sldId id="1742" r:id="rId8"/>
    <p:sldId id="1738" r:id="rId9"/>
    <p:sldId id="1739" r:id="rId10"/>
    <p:sldId id="1740" r:id="rId11"/>
    <p:sldId id="1741" r:id="rId12"/>
    <p:sldId id="1606" r:id="rId13"/>
    <p:sldId id="1595" r:id="rId14"/>
    <p:sldId id="1772" r:id="rId15"/>
    <p:sldId id="1744" r:id="rId16"/>
    <p:sldId id="1745" r:id="rId17"/>
    <p:sldId id="1773" r:id="rId18"/>
    <p:sldId id="1746" r:id="rId19"/>
    <p:sldId id="1747" r:id="rId20"/>
    <p:sldId id="1748" r:id="rId21"/>
    <p:sldId id="1749" r:id="rId22"/>
    <p:sldId id="1750" r:id="rId23"/>
    <p:sldId id="1756" r:id="rId24"/>
    <p:sldId id="1752" r:id="rId25"/>
    <p:sldId id="1608" r:id="rId26"/>
    <p:sldId id="1769" r:id="rId27"/>
    <p:sldId id="1770" r:id="rId28"/>
    <p:sldId id="1753" r:id="rId29"/>
    <p:sldId id="1777" r:id="rId30"/>
    <p:sldId id="1764" r:id="rId31"/>
    <p:sldId id="1765" r:id="rId32"/>
    <p:sldId id="1766" r:id="rId33"/>
    <p:sldId id="1776" r:id="rId34"/>
    <p:sldId id="1754" r:id="rId35"/>
    <p:sldId id="1755" r:id="rId36"/>
    <p:sldId id="1757" r:id="rId37"/>
    <p:sldId id="1775" r:id="rId38"/>
    <p:sldId id="1759" r:id="rId39"/>
    <p:sldId id="1779" r:id="rId40"/>
    <p:sldId id="1780" r:id="rId41"/>
    <p:sldId id="1760" r:id="rId42"/>
    <p:sldId id="1789" r:id="rId43"/>
    <p:sldId id="1787" r:id="rId44"/>
    <p:sldId id="1788" r:id="rId45"/>
    <p:sldId id="1784" r:id="rId46"/>
    <p:sldId id="1785" r:id="rId47"/>
    <p:sldId id="1786" r:id="rId48"/>
    <p:sldId id="1783" r:id="rId49"/>
    <p:sldId id="1790" r:id="rId50"/>
    <p:sldId id="1469" r:id="rId51"/>
    <p:sldId id="1542" r:id="rId52"/>
    <p:sldId id="1543" r:id="rId53"/>
    <p:sldId id="1516" r:id="rId54"/>
    <p:sldId id="1517" r:id="rId55"/>
    <p:sldId id="1513" r:id="rId56"/>
    <p:sldId id="1549" r:id="rId57"/>
    <p:sldId id="1544" r:id="rId58"/>
    <p:sldId id="1541" r:id="rId59"/>
    <p:sldId id="1771" r:id="rId60"/>
    <p:sldId id="1540" r:id="rId61"/>
    <p:sldId id="1546" r:id="rId62"/>
    <p:sldId id="1539" r:id="rId63"/>
    <p:sldId id="1547" r:id="rId64"/>
    <p:sldId id="1548" r:id="rId65"/>
    <p:sldId id="1758" r:id="rId66"/>
  </p:sldIdLst>
  <p:sldSz cx="14630400" cy="8229600"/>
  <p:notesSz cx="6858000" cy="9144000"/>
  <p:defaultTex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p:defaultTextStyle>
  <p:extLst>
    <p:ext uri="{521415D9-36F7-43E2-AB2F-B90AF26B5E84}">
      <p14:sectionLst xmlns:p14="http://schemas.microsoft.com/office/powerpoint/2010/main">
        <p14:section name="Summit 2019 Template (Light)" id="{D5BB76F4-83CF-43C2-B768-FA13CADF33A0}">
          <p14:sldIdLst>
            <p14:sldId id="1545"/>
            <p14:sldId id="1601"/>
            <p14:sldId id="1594"/>
            <p14:sldId id="1742"/>
            <p14:sldId id="1738"/>
            <p14:sldId id="1739"/>
            <p14:sldId id="1740"/>
            <p14:sldId id="1741"/>
            <p14:sldId id="1606"/>
            <p14:sldId id="1595"/>
            <p14:sldId id="1772"/>
            <p14:sldId id="1744"/>
            <p14:sldId id="1745"/>
            <p14:sldId id="1773"/>
            <p14:sldId id="1746"/>
            <p14:sldId id="1747"/>
            <p14:sldId id="1748"/>
            <p14:sldId id="1749"/>
            <p14:sldId id="1750"/>
            <p14:sldId id="1756"/>
            <p14:sldId id="1752"/>
            <p14:sldId id="1608"/>
            <p14:sldId id="1769"/>
            <p14:sldId id="1770"/>
            <p14:sldId id="1753"/>
            <p14:sldId id="1777"/>
            <p14:sldId id="1764"/>
            <p14:sldId id="1765"/>
            <p14:sldId id="1766"/>
            <p14:sldId id="1776"/>
            <p14:sldId id="1754"/>
            <p14:sldId id="1755"/>
            <p14:sldId id="1757"/>
            <p14:sldId id="1775"/>
            <p14:sldId id="1759"/>
            <p14:sldId id="1779"/>
            <p14:sldId id="1780"/>
            <p14:sldId id="1760"/>
            <p14:sldId id="1789"/>
            <p14:sldId id="1787"/>
            <p14:sldId id="1788"/>
            <p14:sldId id="1784"/>
            <p14:sldId id="1785"/>
            <p14:sldId id="1786"/>
            <p14:sldId id="1783"/>
            <p14:sldId id="1790"/>
            <p14:sldId id="1469"/>
            <p14:sldId id="1542"/>
            <p14:sldId id="1543"/>
            <p14:sldId id="1516"/>
            <p14:sldId id="1517"/>
            <p14:sldId id="1513"/>
            <p14:sldId id="1549"/>
            <p14:sldId id="1544"/>
            <p14:sldId id="1541"/>
            <p14:sldId id="1771"/>
            <p14:sldId id="1540"/>
            <p14:sldId id="1546"/>
            <p14:sldId id="1539"/>
            <p14:sldId id="1547"/>
            <p14:sldId id="1548"/>
            <p14:sldId id="1758"/>
          </p14:sldIdLst>
        </p14:section>
        <p14:section name="Resource / Guidelines" id="{043A0922-05EE-4E19-A2A7-CD8FACB706CA}">
          <p14:sldIdLst/>
        </p14:section>
      </p14:sectionLst>
    </p:ext>
    <p:ext uri="{EFAFB233-063F-42B5-8137-9DF3F51BA10A}">
      <p15:sldGuideLst xmlns:p15="http://schemas.microsoft.com/office/powerpoint/2012/main">
        <p15:guide id="1" orient="horz" pos="2592">
          <p15:clr>
            <a:srgbClr val="A4A3A4"/>
          </p15:clr>
        </p15:guide>
        <p15:guide id="2" pos="460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Mitchell Derrey" initials="MD" lastIdx="28" clrIdx="4">
    <p:extLst>
      <p:ext uri="{19B8F6BF-5375-455C-9EA6-DF929625EA0E}">
        <p15:presenceInfo xmlns:p15="http://schemas.microsoft.com/office/powerpoint/2012/main" userId="S-1-5-21-383413107-1061881802-891584314-485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DC500"/>
    <a:srgbClr val="E72C97"/>
    <a:srgbClr val="FF6138"/>
    <a:srgbClr val="A166FF"/>
    <a:srgbClr val="527FFF"/>
    <a:srgbClr val="FF5252"/>
    <a:srgbClr val="000000"/>
    <a:srgbClr val="282828"/>
    <a:srgbClr val="D232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51" autoAdjust="0"/>
    <p:restoredTop sz="86300" autoAdjust="0"/>
  </p:normalViewPr>
  <p:slideViewPr>
    <p:cSldViewPr snapToGrid="0">
      <p:cViewPr>
        <p:scale>
          <a:sx n="63" d="100"/>
          <a:sy n="63" d="100"/>
        </p:scale>
        <p:origin x="1528" y="360"/>
      </p:cViewPr>
      <p:guideLst>
        <p:guide orient="horz" pos="2592"/>
        <p:guide pos="4608"/>
      </p:guideLst>
    </p:cSldViewPr>
  </p:slideViewPr>
  <p:outlineViewPr>
    <p:cViewPr>
      <p:scale>
        <a:sx n="33" d="100"/>
        <a:sy n="33" d="100"/>
      </p:scale>
      <p:origin x="0" y="-7304"/>
    </p:cViewPr>
  </p:outlineViewPr>
  <p:notesTextViewPr>
    <p:cViewPr>
      <p:scale>
        <a:sx n="135" d="100"/>
        <a:sy n="135" d="100"/>
      </p:scale>
      <p:origin x="0" y="0"/>
    </p:cViewPr>
  </p:notesTextViewPr>
  <p:sorterViewPr>
    <p:cViewPr>
      <p:scale>
        <a:sx n="75" d="100"/>
        <a:sy n="75" d="100"/>
      </p:scale>
      <p:origin x="0" y="0"/>
    </p:cViewPr>
  </p:sorterViewPr>
  <p:notesViewPr>
    <p:cSldViewPr snapToGrid="0" showGuides="1">
      <p:cViewPr varScale="1">
        <p:scale>
          <a:sx n="75" d="100"/>
          <a:sy n="75" d="100"/>
        </p:scale>
        <p:origin x="3504" y="16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err="1">
                <a:latin typeface="Amazon Ember" panose="020B0603020204020204" pitchFamily="34" charset="0"/>
                <a:ea typeface="Amazon Ember" panose="020B0603020204020204" pitchFamily="34" charset="0"/>
                <a:cs typeface="Amazon Ember" panose="020B0603020204020204" pitchFamily="34" charset="0"/>
              </a:rPr>
              <a:t>ReInvent</a:t>
            </a:r>
            <a:r>
              <a:rPr lang="en-US">
                <a:latin typeface="Amazon Ember" panose="020B0603020204020204" pitchFamily="34" charset="0"/>
                <a:ea typeface="Amazon Ember" panose="020B0603020204020204" pitchFamily="34" charset="0"/>
                <a:cs typeface="Amazon Ember" panose="020B0603020204020204" pitchFamily="34" charset="0"/>
              </a:rPr>
              <a:t> 2018</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ABB702-E265-E34A-BDE0-A7FC310AB52F}" type="datetime8">
              <a:rPr lang="en-US" smtClean="0">
                <a:latin typeface="Amazon Ember" panose="020B0603020204020204" pitchFamily="34" charset="0"/>
                <a:ea typeface="Amazon Ember" panose="020B0603020204020204" pitchFamily="34" charset="0"/>
                <a:cs typeface="Amazon Ember" panose="020B0603020204020204" pitchFamily="34" charset="0"/>
              </a:rPr>
              <a:t>3/18/19 5:00 PM</a:t>
            </a:fld>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lvl="0"/>
            <a:r>
              <a:rPr lang="en-US" altLang="x-none" sz="700">
                <a:solidFill>
                  <a:srgbClr val="282828"/>
                </a:solidFill>
                <a:latin typeface="Amazon Ember" charset="0"/>
                <a:ea typeface="Amazon Ember" charset="0"/>
                <a:cs typeface="Amazon Ember" charset="0"/>
              </a:rPr>
              <a:t>© 2018, Amazon Web Services, Inc. or its Affiliates. All rights reserved.</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mazon Ember" panose="020B0603020204020204" pitchFamily="34" charset="0"/>
                <a:ea typeface="Amazon Ember" panose="020B0603020204020204" pitchFamily="34" charset="0"/>
                <a:cs typeface="Amazon Ember" panose="020B0603020204020204" pitchFamily="34" charset="0"/>
              </a:defRPr>
            </a:lvl1pPr>
          </a:lstStyle>
          <a:p>
            <a:r>
              <a:rPr lang="en-US"/>
              <a:t>ReInvent 2018</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0" marR="0" indent="0" algn="l" defTabSz="1097212" rtl="0" eaLnBrk="1" fontAlgn="auto" latinLnBrk="0" hangingPunct="1">
              <a:lnSpc>
                <a:spcPct val="100000"/>
              </a:lnSpc>
              <a:spcBef>
                <a:spcPts val="0"/>
              </a:spcBef>
              <a:spcAft>
                <a:spcPts val="0"/>
              </a:spcAft>
              <a:buClrTx/>
              <a:buSzTx/>
              <a:buFontTx/>
              <a:buNone/>
              <a:tabLst/>
              <a:defRPr sz="1200">
                <a:latin typeface="+mn-lt"/>
                <a:cs typeface="Arial" panose="020B0604020202020204" pitchFamily="34" charset="0"/>
              </a:defRPr>
            </a:lvl1pPr>
          </a:lstStyle>
          <a:p>
            <a:r>
              <a:rPr lang="en-US" altLang="x-none" sz="700">
                <a:solidFill>
                  <a:srgbClr val="282828"/>
                </a:solidFill>
                <a:latin typeface="Amazon Ember" charset="0"/>
                <a:ea typeface="Amazon Ember" charset="0"/>
                <a:cs typeface="Amazon Ember" charset="0"/>
              </a:rPr>
              <a:t>© 2018, Amazon Web Services, Inc. or its Affiliates. All rights reserved.</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mazon Ember" panose="020B0603020204020204" pitchFamily="34" charset="0"/>
                <a:ea typeface="Amazon Ember" panose="020B0603020204020204" pitchFamily="34" charset="0"/>
                <a:cs typeface="Amazon Ember" panose="020B0603020204020204" pitchFamily="34" charset="0"/>
              </a:defRPr>
            </a:lvl1pPr>
          </a:lstStyle>
          <a:p>
            <a:fld id="{CA8E1BB1-B036-4140-B110-296DC0701D04}" type="datetime8">
              <a:rPr lang="en-US" smtClean="0"/>
              <a:pPr/>
              <a:t>3/18/19 5:00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mn-lt"/>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1097212" rtl="0" eaLnBrk="1" latinLnBrk="0" hangingPunct="1">
      <a:lnSpc>
        <a:spcPct val="90000"/>
      </a:lnSpc>
      <a:spcAft>
        <a:spcPts val="400"/>
      </a:spcAft>
      <a:defRPr sz="1059" kern="1200">
        <a:solidFill>
          <a:schemeClr val="tx1"/>
        </a:solidFill>
        <a:latin typeface="+mj-lt"/>
        <a:ea typeface="+mn-ea"/>
        <a:cs typeface="+mn-cs"/>
      </a:defRPr>
    </a:lvl1pPr>
    <a:lvl2pPr marL="255572" indent="-126991"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2pPr>
    <a:lvl3pPr marL="393675" indent="-138105"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3pPr>
    <a:lvl4pPr marL="579402" indent="-176201"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4pPr>
    <a:lvl5pPr marL="738142" indent="-138105"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5pPr>
    <a:lvl6pPr marL="2743031" algn="l" defTabSz="1097212" rtl="0" eaLnBrk="1" latinLnBrk="0" hangingPunct="1">
      <a:defRPr sz="1412" kern="1200">
        <a:solidFill>
          <a:schemeClr val="tx1"/>
        </a:solidFill>
        <a:latin typeface="+mn-lt"/>
        <a:ea typeface="+mn-ea"/>
        <a:cs typeface="+mn-cs"/>
      </a:defRPr>
    </a:lvl6pPr>
    <a:lvl7pPr marL="3291635" algn="l" defTabSz="1097212" rtl="0" eaLnBrk="1" latinLnBrk="0" hangingPunct="1">
      <a:defRPr sz="1412" kern="1200">
        <a:solidFill>
          <a:schemeClr val="tx1"/>
        </a:solidFill>
        <a:latin typeface="+mn-lt"/>
        <a:ea typeface="+mn-ea"/>
        <a:cs typeface="+mn-cs"/>
      </a:defRPr>
    </a:lvl7pPr>
    <a:lvl8pPr marL="3840241" algn="l" defTabSz="1097212" rtl="0" eaLnBrk="1" latinLnBrk="0" hangingPunct="1">
      <a:defRPr sz="1412" kern="1200">
        <a:solidFill>
          <a:schemeClr val="tx1"/>
        </a:solidFill>
        <a:latin typeface="+mn-lt"/>
        <a:ea typeface="+mn-ea"/>
        <a:cs typeface="+mn-cs"/>
      </a:defRPr>
    </a:lvl8pPr>
    <a:lvl9pPr marL="4388848" algn="l" defTabSz="1097212" rtl="0" eaLnBrk="1" latinLnBrk="0" hangingPunct="1">
      <a:defRPr sz="14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endParaRPr lang="en-US" sz="40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01882E56-9BBC-5549-962E-8E06798B1869}" type="datetime8">
              <a:rPr lang="en-US" smtClean="0"/>
              <a:t>3/18/19 5:00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9137830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endParaRPr lang="en-US" sz="40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EDCBB4EF-9781-9D45-BBC8-9B5DA8B67DF1}" type="datetime8">
              <a:rPr lang="en-US" smtClean="0"/>
              <a:t>3/18/19 5:00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877173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ReInvent 2018</a:t>
            </a:r>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3/18/19 5:00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785685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ReInvent 2018</a:t>
            </a:r>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3/18/19 5:00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9285012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endParaRPr lang="en-US" sz="40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EDCBB4EF-9781-9D45-BBC8-9B5DA8B67DF1}" type="datetime8">
              <a:rPr lang="en-US" smtClean="0"/>
              <a:t>3/18/19 5:00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772261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ReInvent 2018</a:t>
            </a:r>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3/18/19 5:00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396020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r>
              <a:rPr lang="en-US"/>
              <a:t>ReInvent 2018</a:t>
            </a:r>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3/18/19 5:00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1183241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r>
              <a:rPr lang="en-US"/>
              <a:t>ReInvent 2018</a:t>
            </a:r>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3/18/19 5:00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4828268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r>
              <a:rPr lang="en-US"/>
              <a:t>ReInvent 2018</a:t>
            </a:r>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3/18/19 5:00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931061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r>
              <a:rPr lang="en-US"/>
              <a:t>ReInvent 2018</a:t>
            </a:r>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3/18/19 5:00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575320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endParaRPr lang="en-US" sz="40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EDCBB4EF-9781-9D45-BBC8-9B5DA8B67DF1}" type="datetime8">
              <a:rPr lang="en-US" smtClean="0"/>
              <a:t>3/18/19 5:00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596176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Header Placeholder 3"/>
          <p:cNvSpPr>
            <a:spLocks noGrp="1"/>
          </p:cNvSpPr>
          <p:nvPr>
            <p:ph type="hdr" sz="quarter" idx="10"/>
          </p:nvPr>
        </p:nvSpPr>
        <p:spPr/>
        <p:txBody>
          <a:bodyPr/>
          <a:lstStyle/>
          <a:p>
            <a:r>
              <a:rPr lang="en-US"/>
              <a:t>ReInvent 2018</a:t>
            </a:r>
          </a:p>
        </p:txBody>
      </p:sp>
      <p:sp>
        <p:nvSpPr>
          <p:cNvPr id="5" name="Footer Placeholder 4"/>
          <p:cNvSpPr>
            <a:spLocks noGrp="1"/>
          </p:cNvSpPr>
          <p:nvPr>
            <p:ph type="ftr" sz="quarter" idx="11"/>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3/18/19 5:00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9399937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ReInvent 2018</a:t>
            </a:r>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3/18/19 5:00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40585555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endParaRPr lang="en-US" sz="40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EDCBB4EF-9781-9D45-BBC8-9B5DA8B67DF1}" type="datetime8">
              <a:rPr lang="en-US" smtClean="0"/>
              <a:t>3/18/19 5:00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8155051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ReInvent 2018</a:t>
            </a:r>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3/18/19 5:00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29208354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endParaRPr lang="en-US" sz="40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EDCBB4EF-9781-9D45-BBC8-9B5DA8B67DF1}" type="datetime8">
              <a:rPr lang="en-US" smtClean="0"/>
              <a:t>3/18/19 5:00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41641236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endParaRPr lang="en-US" sz="40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EDCBB4EF-9781-9D45-BBC8-9B5DA8B67DF1}" type="datetime8">
              <a:rPr lang="en-US" smtClean="0"/>
              <a:t>3/18/19 5:00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27139973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ReInvent 2018</a:t>
            </a:r>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3/18/19 5:00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5561673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endParaRPr lang="en-US" sz="40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EDCBB4EF-9781-9D45-BBC8-9B5DA8B67DF1}" type="datetime8">
              <a:rPr lang="en-US" smtClean="0"/>
              <a:t>3/18/19 5:00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23908220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endParaRPr lang="en-US" sz="40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EDCBB4EF-9781-9D45-BBC8-9B5DA8B67DF1}" type="datetime8">
              <a:rPr lang="en-US" smtClean="0"/>
              <a:t>3/18/19 5:00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26241812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endParaRPr lang="en-US" sz="40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EDCBB4EF-9781-9D45-BBC8-9B5DA8B67DF1}" type="datetime8">
              <a:rPr lang="en-US" smtClean="0"/>
              <a:t>3/18/19 5:00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36897378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endParaRPr lang="en-US" sz="40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EDCBB4EF-9781-9D45-BBC8-9B5DA8B67DF1}" type="datetime8">
              <a:rPr lang="en-US" smtClean="0"/>
              <a:t>3/18/19 9:38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3297626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ReInvent 2018</a:t>
            </a:r>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3/18/19 5:00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2977806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endParaRPr lang="en-US" sz="40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EDCBB4EF-9781-9D45-BBC8-9B5DA8B67DF1}" type="datetime8">
              <a:rPr lang="en-US" smtClean="0"/>
              <a:t>3/18/19 5:00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1673917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endParaRPr lang="en-US" sz="40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EDCBB4EF-9781-9D45-BBC8-9B5DA8B67DF1}" type="datetime8">
              <a:rPr lang="en-US" smtClean="0"/>
              <a:t>3/18/19 5:00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657282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ReInvent 2018</a:t>
            </a:r>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3/18/19 5:00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113964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ReInvent 2018</a:t>
            </a:r>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3/18/19 5:00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671294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ReInvent 2018</a:t>
            </a:r>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3/18/19 5:00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911736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ReInvent 2018</a:t>
            </a:r>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3/18/19 5:00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444900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Header Placeholder 3"/>
          <p:cNvSpPr>
            <a:spLocks noGrp="1"/>
          </p:cNvSpPr>
          <p:nvPr>
            <p:ph type="hdr" sz="quarter"/>
          </p:nvPr>
        </p:nvSpPr>
        <p:spPr/>
        <p:txBody>
          <a:bodyPr/>
          <a:lstStyle/>
          <a:p>
            <a:r>
              <a:rPr lang="en-US"/>
              <a:t>ReInvent 2018</a:t>
            </a:r>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3/18/19 5:00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8750155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alkin">
    <p:bg>
      <p:bgRef idx="1001">
        <a:schemeClr val="bg1"/>
      </p:bgRef>
    </p:bg>
    <p:spTree>
      <p:nvGrpSpPr>
        <p:cNvPr id="1" name=""/>
        <p:cNvGrpSpPr/>
        <p:nvPr/>
      </p:nvGrpSpPr>
      <p:grpSpPr>
        <a:xfrm>
          <a:off x="0" y="0"/>
          <a:ext cx="0" cy="0"/>
          <a:chOff x="0" y="0"/>
          <a:chExt cx="0" cy="0"/>
        </a:xfrm>
      </p:grpSpPr>
      <p:pic>
        <p:nvPicPr>
          <p:cNvPr id="18" name="summitpink">
            <a:extLst>
              <a:ext uri="{FF2B5EF4-FFF2-40B4-BE49-F238E27FC236}">
                <a16:creationId xmlns:a16="http://schemas.microsoft.com/office/drawing/2014/main" id="{7B608FB8-BC2F-477B-A115-09BFB1B9BB0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blackWhite">
          <a:xfrm>
            <a:off x="0" y="0"/>
            <a:ext cx="14630400" cy="8229600"/>
          </a:xfrm>
          <a:prstGeom prst="rect">
            <a:avLst/>
          </a:prstGeom>
        </p:spPr>
      </p:pic>
      <p:sp>
        <p:nvSpPr>
          <p:cNvPr id="46" name="Freeform: Shape 45">
            <a:extLst>
              <a:ext uri="{FF2B5EF4-FFF2-40B4-BE49-F238E27FC236}">
                <a16:creationId xmlns:a16="http://schemas.microsoft.com/office/drawing/2014/main" id="{49DC84CA-CE72-4309-9EAB-66ED7D370A86}"/>
              </a:ext>
            </a:extLst>
          </p:cNvPr>
          <p:cNvSpPr/>
          <p:nvPr userDrawn="1"/>
        </p:nvSpPr>
        <p:spPr bwMode="black">
          <a:xfrm>
            <a:off x="567307" y="3564340"/>
            <a:ext cx="2127613" cy="127642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solidFill>
            <a:schemeClr val="tx1"/>
          </a:solidFill>
          <a:ln w="9525" cap="flat">
            <a:noFill/>
            <a:prstDash val="solid"/>
            <a:miter/>
          </a:ln>
        </p:spPr>
        <p:txBody>
          <a:bodyPr rtlCol="0" anchor="ctr">
            <a:normAutofit/>
          </a:bodyPr>
          <a:lstStyle/>
          <a:p>
            <a:endParaRPr lang="en-US" sz="3600"/>
          </a:p>
        </p:txBody>
      </p:sp>
      <p:sp>
        <p:nvSpPr>
          <p:cNvPr id="77" name="Text Placeholder 75">
            <a:extLst>
              <a:ext uri="{FF2B5EF4-FFF2-40B4-BE49-F238E27FC236}">
                <a16:creationId xmlns:a16="http://schemas.microsoft.com/office/drawing/2014/main" id="{E023C602-6BE4-47DE-B943-32F0B4DC2F9E}"/>
              </a:ext>
            </a:extLst>
          </p:cNvPr>
          <p:cNvSpPr>
            <a:spLocks noGrp="1"/>
          </p:cNvSpPr>
          <p:nvPr>
            <p:ph type="body" sz="quarter" idx="11" hasCustomPrompt="1"/>
          </p:nvPr>
        </p:nvSpPr>
        <p:spPr>
          <a:xfrm>
            <a:off x="3362081" y="4270635"/>
            <a:ext cx="9869732" cy="553998"/>
          </a:xfrm>
        </p:spPr>
        <p:txBody>
          <a:bodyPr lIns="0" tIns="0" rIns="0" bIns="0"/>
          <a:lstStyle>
            <a:lvl1pPr marL="0" algn="l" defTabSz="1097212" rtl="0" eaLnBrk="1" latinLnBrk="0" hangingPunct="1">
              <a:lnSpc>
                <a:spcPct val="90000"/>
              </a:lnSpc>
              <a:spcAft>
                <a:spcPts val="1800"/>
              </a:spcAft>
              <a:defRPr lang="en-US" sz="4000" b="0" kern="1200" spc="600" baseline="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1097212" rtl="0" eaLnBrk="1" fontAlgn="auto" latinLnBrk="0" hangingPunct="1">
              <a:lnSpc>
                <a:spcPct val="90000"/>
              </a:lnSpc>
              <a:spcBef>
                <a:spcPct val="20000"/>
              </a:spcBef>
              <a:spcAft>
                <a:spcPts val="1800"/>
              </a:spcAft>
              <a:buClrTx/>
              <a:buSzPct val="90000"/>
              <a:buFont typeface="Arial" pitchFamily="34" charset="0"/>
              <a:buNone/>
              <a:tabLst/>
            </a:pPr>
            <a:r>
              <a:rPr lang="en-US" dirty="0"/>
              <a:t>The Stead-State</a:t>
            </a:r>
          </a:p>
        </p:txBody>
      </p:sp>
      <p:pic>
        <p:nvPicPr>
          <p:cNvPr id="7" name="Picture 28" descr="Picture 28">
            <a:extLst>
              <a:ext uri="{FF2B5EF4-FFF2-40B4-BE49-F238E27FC236}">
                <a16:creationId xmlns:a16="http://schemas.microsoft.com/office/drawing/2014/main" id="{F6E5E054-A363-CA49-A8BB-78E44AE8D96F}"/>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3258094" y="7508689"/>
            <a:ext cx="877330" cy="317080"/>
          </a:xfrm>
          <a:prstGeom prst="rect">
            <a:avLst/>
          </a:prstGeom>
          <a:ln w="12700">
            <a:miter lim="400000"/>
          </a:ln>
        </p:spPr>
      </p:pic>
    </p:spTree>
    <p:extLst>
      <p:ext uri="{BB962C8B-B14F-4D97-AF65-F5344CB8AC3E}">
        <p14:creationId xmlns:p14="http://schemas.microsoft.com/office/powerpoint/2010/main" val="265596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_and_Full_Image">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AA35186C-ECB0-4E0C-B713-18574AB95FE4}"/>
              </a:ext>
            </a:extLst>
          </p:cNvPr>
          <p:cNvSpPr>
            <a:spLocks noGrp="1"/>
          </p:cNvSpPr>
          <p:nvPr>
            <p:ph type="pic" sz="quarter" idx="10" hasCustomPrompt="1"/>
          </p:nvPr>
        </p:nvSpPr>
        <p:spPr>
          <a:xfrm>
            <a:off x="306324" y="1427011"/>
            <a:ext cx="14017752" cy="5716067"/>
          </a:xfrm>
          <a:blipFill>
            <a:blip r:embed="rId2">
              <a:extLst>
                <a:ext uri="{28A0092B-C50C-407E-A947-70E740481C1C}">
                  <a14:useLocalDpi xmlns:a14="http://schemas.microsoft.com/office/drawing/2010/main"/>
                </a:ext>
              </a:extLst>
            </a:blip>
            <a:stretch>
              <a:fillRect/>
            </a:stretch>
          </a:blipFill>
        </p:spPr>
        <p:txBody>
          <a:bodyPr anchor="ctr" anchorCtr="0">
            <a:noAutofit/>
          </a:bodyPr>
          <a:lstStyle>
            <a:lvl1pPr algn="ctr">
              <a:defRPr>
                <a:solidFill>
                  <a:schemeClr val="bg1"/>
                </a:solidFill>
              </a:defRPr>
            </a:lvl1pPr>
          </a:lstStyle>
          <a:p>
            <a:r>
              <a:rPr lang="en-US"/>
              <a:t>Click to insert image</a:t>
            </a:r>
          </a:p>
        </p:txBody>
      </p:sp>
      <p:sp>
        <p:nvSpPr>
          <p:cNvPr id="2" name="Title 1"/>
          <p:cNvSpPr>
            <a:spLocks noGrp="1"/>
          </p:cNvSpPr>
          <p:nvPr>
            <p:ph type="title"/>
          </p:nvPr>
        </p:nvSpPr>
        <p:spPr>
          <a:xfrm>
            <a:off x="323088" y="347413"/>
            <a:ext cx="14017752" cy="1079598"/>
          </a:xfrm>
        </p:spPr>
        <p:txBody>
          <a:bodyPr vert="horz" wrap="square" lIns="182880" tIns="146304" rIns="182880" bIns="146304" rtlCol="0" anchor="t">
            <a:noAutofit/>
          </a:bodyPr>
          <a:lstStyle>
            <a:lvl1pPr>
              <a:defRPr lang="en-US" dirty="0"/>
            </a:lvl1pPr>
          </a:lstStyle>
          <a:p>
            <a:pPr lvl="0"/>
            <a:r>
              <a:rPr lang="en-US"/>
              <a:t>Click to edit Master title style</a:t>
            </a:r>
            <a:endParaRPr lang="en-US" dirty="0"/>
          </a:p>
        </p:txBody>
      </p:sp>
      <p:sp>
        <p:nvSpPr>
          <p:cNvPr id="4" name="Text Placeholder 3">
            <a:extLst>
              <a:ext uri="{FF2B5EF4-FFF2-40B4-BE49-F238E27FC236}">
                <a16:creationId xmlns:a16="http://schemas.microsoft.com/office/drawing/2014/main" id="{7A725D63-A1DD-47DB-847A-93B4DF9A2FCF}"/>
              </a:ext>
            </a:extLst>
          </p:cNvPr>
          <p:cNvSpPr>
            <a:spLocks noGrp="1"/>
          </p:cNvSpPr>
          <p:nvPr>
            <p:ph type="body" idx="1" hasCustomPrompt="1"/>
          </p:nvPr>
        </p:nvSpPr>
        <p:spPr bwMode="white">
          <a:xfrm>
            <a:off x="323088" y="1427011"/>
            <a:ext cx="7310437" cy="849463"/>
          </a:xfrm>
          <a:prstGeom prst="rect">
            <a:avLst/>
          </a:prstGeom>
        </p:spPr>
        <p:txBody>
          <a:bodyPr vert="horz" wrap="square" lIns="182880" tIns="146304" rIns="182880" bIns="146304" rtlCol="0">
            <a:spAutoFit/>
          </a:bodyPr>
          <a:lstStyle>
            <a:lvl1pPr>
              <a:defRPr sz="4000">
                <a:solidFill>
                  <a:schemeClr val="bg1"/>
                </a:solidFill>
              </a:defRPr>
            </a:lvl1pPr>
            <a:lvl2pPr>
              <a:defRPr sz="2800">
                <a:solidFill>
                  <a:schemeClr val="bg1"/>
                </a:solidFill>
              </a:defRPr>
            </a:lvl2pPr>
            <a:lvl3pPr>
              <a:defRPr sz="2800">
                <a:solidFill>
                  <a:schemeClr val="bg1"/>
                </a:solidFill>
              </a:defRPr>
            </a:lvl3pPr>
            <a:lvl4pPr>
              <a:defRPr sz="2400">
                <a:solidFill>
                  <a:schemeClr val="bg1"/>
                </a:solidFill>
              </a:defRPr>
            </a:lvl4pPr>
            <a:lvl5pPr>
              <a:defRPr sz="24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73285784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and_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552479A-5DAD-4873-981C-C65E6B0D3CDB}"/>
              </a:ext>
            </a:extLst>
          </p:cNvPr>
          <p:cNvSpPr/>
          <p:nvPr userDrawn="1"/>
        </p:nvSpPr>
        <p:spPr bwMode="white">
          <a:xfrm>
            <a:off x="5381842" y="7539582"/>
            <a:ext cx="5752323" cy="33809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323088" y="347412"/>
            <a:ext cx="6260590" cy="1618547"/>
          </a:xfrm>
        </p:spPr>
        <p:txBody>
          <a:bodyPr vert="horz" wrap="square" lIns="182880" tIns="146304" rIns="182880" bIns="146304" rtlCol="0" anchor="t">
            <a:noAutofit/>
          </a:bodyPr>
          <a:lstStyle>
            <a:lvl1pPr>
              <a:defRPr lang="en-US" dirty="0"/>
            </a:lvl1pPr>
          </a:lstStyle>
          <a:p>
            <a:pPr lvl="0"/>
            <a:r>
              <a:rPr lang="en-US"/>
              <a:t>Click to edit Master title style</a:t>
            </a:r>
            <a:endParaRPr lang="en-US" dirty="0"/>
          </a:p>
        </p:txBody>
      </p:sp>
      <p:sp>
        <p:nvSpPr>
          <p:cNvPr id="8" name="Picture Placeholder 7">
            <a:extLst>
              <a:ext uri="{FF2B5EF4-FFF2-40B4-BE49-F238E27FC236}">
                <a16:creationId xmlns:a16="http://schemas.microsoft.com/office/drawing/2014/main" id="{43AEA6AC-FBE3-42D3-8F8F-4CE26A444274}"/>
              </a:ext>
            </a:extLst>
          </p:cNvPr>
          <p:cNvSpPr>
            <a:spLocks noGrp="1"/>
          </p:cNvSpPr>
          <p:nvPr>
            <p:ph type="pic" sz="quarter" idx="10" hasCustomPrompt="1"/>
          </p:nvPr>
        </p:nvSpPr>
        <p:spPr>
          <a:xfrm>
            <a:off x="7315200" y="0"/>
            <a:ext cx="7315200" cy="8229600"/>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algn="ctr">
              <a:defRPr>
                <a:solidFill>
                  <a:schemeClr val="bg1"/>
                </a:solidFill>
              </a:defRPr>
            </a:lvl1pPr>
          </a:lstStyle>
          <a:p>
            <a:r>
              <a:rPr lang="en-US"/>
              <a:t>Click to insert image</a:t>
            </a:r>
          </a:p>
        </p:txBody>
      </p:sp>
      <p:sp>
        <p:nvSpPr>
          <p:cNvPr id="12" name="Text Placeholder 3">
            <a:extLst>
              <a:ext uri="{FF2B5EF4-FFF2-40B4-BE49-F238E27FC236}">
                <a16:creationId xmlns:a16="http://schemas.microsoft.com/office/drawing/2014/main" id="{714BFDE4-EF97-4A84-B9A4-E36284741950}"/>
              </a:ext>
            </a:extLst>
          </p:cNvPr>
          <p:cNvSpPr>
            <a:spLocks noGrp="1"/>
          </p:cNvSpPr>
          <p:nvPr>
            <p:ph type="body" idx="1" hasCustomPrompt="1"/>
          </p:nvPr>
        </p:nvSpPr>
        <p:spPr>
          <a:xfrm>
            <a:off x="323089" y="2432855"/>
            <a:ext cx="6260591" cy="2265236"/>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_Bleed_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0BD8948-597D-4B30-8B6E-BDB22A958C0F}"/>
              </a:ext>
            </a:extLst>
          </p:cNvPr>
          <p:cNvSpPr>
            <a:spLocks noGrp="1"/>
          </p:cNvSpPr>
          <p:nvPr>
            <p:ph type="pic" sz="quarter" idx="10" hasCustomPrompt="1"/>
          </p:nvPr>
        </p:nvSpPr>
        <p:spPr>
          <a:xfrm>
            <a:off x="0" y="0"/>
            <a:ext cx="14630400" cy="8229600"/>
          </a:xfrm>
          <a:blipFill>
            <a:blip r:embed="rId2">
              <a:extLst>
                <a:ext uri="{28A0092B-C50C-407E-A947-70E740481C1C}">
                  <a14:useLocalDpi xmlns:a14="http://schemas.microsoft.com/office/drawing/2010/main"/>
                </a:ext>
              </a:extLst>
            </a:blip>
            <a:stretch>
              <a:fillRect/>
            </a:stretch>
          </a:blipFill>
        </p:spPr>
        <p:txBody>
          <a:bodyPr anchor="ctr" anchorCtr="0">
            <a:noAutofit/>
          </a:bodyPr>
          <a:lstStyle>
            <a:lvl1pPr algn="ctr">
              <a:defRPr>
                <a:solidFill>
                  <a:schemeClr val="bg1"/>
                </a:solidFill>
              </a:defRPr>
            </a:lvl1pPr>
          </a:lstStyle>
          <a:p>
            <a:r>
              <a:rPr lang="en-US"/>
              <a:t>Click to insert image</a:t>
            </a:r>
          </a:p>
        </p:txBody>
      </p:sp>
      <p:sp>
        <p:nvSpPr>
          <p:cNvPr id="6" name="Text Placeholder 3">
            <a:extLst>
              <a:ext uri="{FF2B5EF4-FFF2-40B4-BE49-F238E27FC236}">
                <a16:creationId xmlns:a16="http://schemas.microsoft.com/office/drawing/2014/main" id="{305C438C-5785-440F-97CD-7B887B1888D4}"/>
              </a:ext>
            </a:extLst>
          </p:cNvPr>
          <p:cNvSpPr>
            <a:spLocks noGrp="1"/>
          </p:cNvSpPr>
          <p:nvPr>
            <p:ph type="body" idx="1" hasCustomPrompt="1"/>
          </p:nvPr>
        </p:nvSpPr>
        <p:spPr bwMode="white">
          <a:xfrm>
            <a:off x="323088" y="1427011"/>
            <a:ext cx="7310437" cy="849463"/>
          </a:xfrm>
          <a:prstGeom prst="rect">
            <a:avLst/>
          </a:prstGeom>
        </p:spPr>
        <p:txBody>
          <a:bodyPr vert="horz" wrap="square" lIns="182880" tIns="146304" rIns="182880" bIns="146304" rtlCol="0">
            <a:spAutoFit/>
          </a:bodyPr>
          <a:lstStyle>
            <a:lvl1pPr>
              <a:defRPr sz="4000">
                <a:solidFill>
                  <a:schemeClr val="bg1"/>
                </a:solidFill>
              </a:defRPr>
            </a:lvl1pPr>
            <a:lvl2pPr>
              <a:defRPr sz="2800">
                <a:solidFill>
                  <a:schemeClr val="bg1"/>
                </a:solidFill>
              </a:defRPr>
            </a:lvl2pPr>
            <a:lvl3pPr>
              <a:defRPr sz="2800">
                <a:solidFill>
                  <a:schemeClr val="bg1"/>
                </a:solidFill>
              </a:defRPr>
            </a:lvl3pPr>
            <a:lvl4pPr>
              <a:defRPr sz="2400">
                <a:solidFill>
                  <a:schemeClr val="bg1"/>
                </a:solidFill>
              </a:defRPr>
            </a:lvl4pPr>
            <a:lvl5pPr>
              <a:defRPr sz="2400">
                <a:solidFill>
                  <a:schemeClr val="bg1"/>
                </a:solidFill>
              </a:defRPr>
            </a:lvl5pPr>
          </a:lstStyle>
          <a:p>
            <a:pPr lvl="0"/>
            <a:r>
              <a:rPr lang="en-US" dirty="0"/>
              <a:t>Click to edit Master text styles</a:t>
            </a:r>
          </a:p>
        </p:txBody>
      </p:sp>
      <p:sp>
        <p:nvSpPr>
          <p:cNvPr id="5" name="Title 1">
            <a:extLst>
              <a:ext uri="{FF2B5EF4-FFF2-40B4-BE49-F238E27FC236}">
                <a16:creationId xmlns:a16="http://schemas.microsoft.com/office/drawing/2014/main" id="{E9F7D3E0-85A7-4888-9332-9B0C252C20EA}"/>
              </a:ext>
            </a:extLst>
          </p:cNvPr>
          <p:cNvSpPr>
            <a:spLocks noGrp="1"/>
          </p:cNvSpPr>
          <p:nvPr>
            <p:ph type="title"/>
          </p:nvPr>
        </p:nvSpPr>
        <p:spPr bwMode="white">
          <a:xfrm>
            <a:off x="323088" y="347413"/>
            <a:ext cx="14017752" cy="1079598"/>
          </a:xfrm>
        </p:spPr>
        <p:txBody>
          <a:bodyPr vert="horz" wrap="square" lIns="182880" tIns="146304" rIns="182880" bIns="146304" rtlCol="0" anchor="t">
            <a:noAutofit/>
          </a:bodyPr>
          <a:lstStyle>
            <a:lvl1pPr>
              <a:defRPr lang="en-US" dirty="0">
                <a:solidFill>
                  <a:schemeClr val="bg1"/>
                </a:solidFill>
              </a:defRPr>
            </a:lvl1pPr>
          </a:lstStyle>
          <a:p>
            <a:pPr lvl="0"/>
            <a:r>
              <a:rPr lang="en-US"/>
              <a:t>Click to edit Master title style</a:t>
            </a:r>
            <a:endParaRPr lang="en-US" dirty="0"/>
          </a:p>
        </p:txBody>
      </p:sp>
    </p:spTree>
    <p:extLst>
      <p:ext uri="{BB962C8B-B14F-4D97-AF65-F5344CB8AC3E}">
        <p14:creationId xmlns:p14="http://schemas.microsoft.com/office/powerpoint/2010/main" val="112797660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Embed_Video">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0AC034E-E54C-4458-8A41-EB0300702CFF}"/>
              </a:ext>
            </a:extLst>
          </p:cNvPr>
          <p:cNvSpPr/>
          <p:nvPr userDrawn="1"/>
        </p:nvSpPr>
        <p:spPr bwMode="auto">
          <a:xfrm rot="5400000">
            <a:off x="6088380" y="2887980"/>
            <a:ext cx="2453640" cy="2453640"/>
          </a:xfrm>
          <a:custGeom>
            <a:avLst/>
            <a:gdLst>
              <a:gd name="connsiteX0" fmla="*/ 696468 w 2453640"/>
              <a:gd name="connsiteY0" fmla="*/ 1493520 h 2453640"/>
              <a:gd name="connsiteX1" fmla="*/ 1757172 w 2453640"/>
              <a:gd name="connsiteY1" fmla="*/ 1493520 h 2453640"/>
              <a:gd name="connsiteX2" fmla="*/ 1226820 w 2453640"/>
              <a:gd name="connsiteY2" fmla="*/ 701040 h 2453640"/>
              <a:gd name="connsiteX3" fmla="*/ 0 w 2453640"/>
              <a:gd name="connsiteY3" fmla="*/ 1226820 h 2453640"/>
              <a:gd name="connsiteX4" fmla="*/ 1226820 w 2453640"/>
              <a:gd name="connsiteY4" fmla="*/ 0 h 2453640"/>
              <a:gd name="connsiteX5" fmla="*/ 2453640 w 2453640"/>
              <a:gd name="connsiteY5" fmla="*/ 1226820 h 2453640"/>
              <a:gd name="connsiteX6" fmla="*/ 1226820 w 2453640"/>
              <a:gd name="connsiteY6" fmla="*/ 2453640 h 2453640"/>
              <a:gd name="connsiteX7" fmla="*/ 0 w 2453640"/>
              <a:gd name="connsiteY7" fmla="*/ 1226820 h 245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3640" h="2453640">
                <a:moveTo>
                  <a:pt x="696468" y="1493520"/>
                </a:moveTo>
                <a:lnTo>
                  <a:pt x="1757172" y="1493520"/>
                </a:lnTo>
                <a:lnTo>
                  <a:pt x="1226820" y="701040"/>
                </a:lnTo>
                <a:close/>
                <a:moveTo>
                  <a:pt x="0" y="1226820"/>
                </a:moveTo>
                <a:cubicBezTo>
                  <a:pt x="0" y="549266"/>
                  <a:pt x="549266" y="0"/>
                  <a:pt x="1226820" y="0"/>
                </a:cubicBezTo>
                <a:cubicBezTo>
                  <a:pt x="1904374" y="0"/>
                  <a:pt x="2453640" y="549266"/>
                  <a:pt x="2453640" y="1226820"/>
                </a:cubicBezTo>
                <a:cubicBezTo>
                  <a:pt x="2453640" y="1904374"/>
                  <a:pt x="1904374" y="2453640"/>
                  <a:pt x="1226820" y="2453640"/>
                </a:cubicBezTo>
                <a:cubicBezTo>
                  <a:pt x="549266" y="2453640"/>
                  <a:pt x="0" y="1904374"/>
                  <a:pt x="0" y="122682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 name="Media Placeholder 3">
            <a:extLst>
              <a:ext uri="{FF2B5EF4-FFF2-40B4-BE49-F238E27FC236}">
                <a16:creationId xmlns:a16="http://schemas.microsoft.com/office/drawing/2014/main" id="{62EA48BA-8AA5-4D2B-BA49-A7696755D9F4}"/>
              </a:ext>
            </a:extLst>
          </p:cNvPr>
          <p:cNvSpPr>
            <a:spLocks noGrp="1"/>
          </p:cNvSpPr>
          <p:nvPr userDrawn="1">
            <p:ph type="media" sz="quarter" idx="10" hasCustomPrompt="1"/>
          </p:nvPr>
        </p:nvSpPr>
        <p:spPr>
          <a:xfrm>
            <a:off x="0" y="3800868"/>
            <a:ext cx="14630400" cy="627864"/>
          </a:xfrm>
        </p:spPr>
        <p:txBody>
          <a:bodyPr anchor="ctr" anchorCtr="0"/>
          <a:lstStyle>
            <a:lvl1pPr algn="ctr">
              <a:defRPr>
                <a:solidFill>
                  <a:schemeClr val="tx1"/>
                </a:solidFill>
              </a:defRPr>
            </a:lvl1pPr>
          </a:lstStyle>
          <a:p>
            <a:r>
              <a:rPr lang="en-US"/>
              <a:t>Click to add video</a:t>
            </a:r>
          </a:p>
        </p:txBody>
      </p:sp>
    </p:spTree>
    <p:extLst>
      <p:ext uri="{BB962C8B-B14F-4D97-AF65-F5344CB8AC3E}">
        <p14:creationId xmlns:p14="http://schemas.microsoft.com/office/powerpoint/2010/main" val="265394756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_1">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0AA8A47-C5F7-4859-8110-C48C0CFB841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white">
          <a:xfrm>
            <a:off x="0" y="0"/>
            <a:ext cx="14630400" cy="8229600"/>
          </a:xfrm>
          <a:prstGeom prst="rect">
            <a:avLst/>
          </a:prstGeom>
        </p:spPr>
      </p:pic>
      <p:sp>
        <p:nvSpPr>
          <p:cNvPr id="2" name="Title 1"/>
          <p:cNvSpPr>
            <a:spLocks noGrp="1"/>
          </p:cNvSpPr>
          <p:nvPr userDrawn="1">
            <p:ph type="title" hasCustomPrompt="1"/>
          </p:nvPr>
        </p:nvSpPr>
        <p:spPr bwMode="black">
          <a:xfrm>
            <a:off x="323850" y="3444973"/>
            <a:ext cx="12908725" cy="1126462"/>
          </a:xfrm>
          <a:noFill/>
        </p:spPr>
        <p:txBody>
          <a:bodyPr wrap="square" lIns="182880" tIns="146304" rIns="182880" bIns="146304" anchor="t" anchorCtr="0">
            <a:spAutoFit/>
          </a:bodyPr>
          <a:lstStyle>
            <a:lvl1pPr>
              <a:defRPr sz="6000" spc="-118" baseline="0">
                <a:gradFill>
                  <a:gsLst>
                    <a:gs pos="0">
                      <a:schemeClr val="tx1"/>
                    </a:gs>
                    <a:gs pos="100000">
                      <a:schemeClr val="tx1"/>
                    </a:gs>
                  </a:gsLst>
                  <a:lin ang="5400000" scaled="0"/>
                </a:gradFill>
              </a:defRPr>
            </a:lvl1pPr>
          </a:lstStyle>
          <a:p>
            <a:r>
              <a:rPr lang="en-US" dirty="0"/>
              <a:t>Section</a:t>
            </a:r>
          </a:p>
        </p:txBody>
      </p:sp>
      <p:sp>
        <p:nvSpPr>
          <p:cNvPr id="15" name="Freeform: Shape 14">
            <a:extLst>
              <a:ext uri="{FF2B5EF4-FFF2-40B4-BE49-F238E27FC236}">
                <a16:creationId xmlns:a16="http://schemas.microsoft.com/office/drawing/2014/main" id="{23FB791A-438B-44C5-9345-E78C95C40297}"/>
              </a:ext>
            </a:extLst>
          </p:cNvPr>
          <p:cNvSpPr/>
          <p:nvPr userDrawn="1"/>
        </p:nvSpPr>
        <p:spPr bwMode="black">
          <a:xfrm>
            <a:off x="538164" y="7509260"/>
            <a:ext cx="535483" cy="321252"/>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solidFill>
            <a:schemeClr val="tx1"/>
          </a:solidFill>
          <a:ln w="9525" cap="flat">
            <a:noFill/>
            <a:prstDash val="solid"/>
            <a:miter/>
          </a:ln>
        </p:spPr>
        <p:txBody>
          <a:bodyPr rtlCol="0" anchor="ctr"/>
          <a:lstStyle/>
          <a:p>
            <a:endParaRPr lang="en-US"/>
          </a:p>
        </p:txBody>
      </p:sp>
      <p:sp>
        <p:nvSpPr>
          <p:cNvPr id="16" name="TextBox 3">
            <a:extLst>
              <a:ext uri="{FF2B5EF4-FFF2-40B4-BE49-F238E27FC236}">
                <a16:creationId xmlns:a16="http://schemas.microsoft.com/office/drawing/2014/main" id="{411E4A2D-1820-442F-BD3F-461BCDD042B4}"/>
              </a:ext>
            </a:extLst>
          </p:cNvPr>
          <p:cNvSpPr txBox="1">
            <a:spLocks noChangeArrowheads="1"/>
          </p:cNvSpPr>
          <p:nvPr userDrawn="1"/>
        </p:nvSpPr>
        <p:spPr bwMode="black">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a:solidFill>
                  <a:schemeClr val="tx1"/>
                </a:solidFill>
                <a:latin typeface="Amazon Ember" charset="0"/>
                <a:ea typeface="Amazon Ember" charset="0"/>
                <a:cs typeface="Amazon Ember" charset="0"/>
              </a:rPr>
              <a:t>© 2019, Amazon Web Services, Inc. or its affiliates. All rights reserved.</a:t>
            </a:r>
          </a:p>
        </p:txBody>
      </p:sp>
      <p:pic>
        <p:nvPicPr>
          <p:cNvPr id="9" name="Picture 28" descr="Picture 28">
            <a:extLst>
              <a:ext uri="{FF2B5EF4-FFF2-40B4-BE49-F238E27FC236}">
                <a16:creationId xmlns:a16="http://schemas.microsoft.com/office/drawing/2014/main" id="{9C0A3107-3FA8-F94A-87DB-E24CF634EEF5}"/>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3258094" y="7508689"/>
            <a:ext cx="877330" cy="317080"/>
          </a:xfrm>
          <a:prstGeom prst="rect">
            <a:avLst/>
          </a:prstGeom>
          <a:ln w="12700">
            <a:miter lim="400000"/>
          </a:ln>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Video_1">
    <p:bg>
      <p:bgRef idx="1001">
        <a:schemeClr val="bg1"/>
      </p:bgRef>
    </p:bg>
    <p:spTree>
      <p:nvGrpSpPr>
        <p:cNvPr id="1" name=""/>
        <p:cNvGrpSpPr/>
        <p:nvPr/>
      </p:nvGrpSpPr>
      <p:grpSpPr>
        <a:xfrm>
          <a:off x="0" y="0"/>
          <a:ext cx="0" cy="0"/>
          <a:chOff x="0" y="0"/>
          <a:chExt cx="0" cy="0"/>
        </a:xfrm>
      </p:grpSpPr>
      <p:pic>
        <p:nvPicPr>
          <p:cNvPr id="8" name="summitpink">
            <a:extLst>
              <a:ext uri="{FF2B5EF4-FFF2-40B4-BE49-F238E27FC236}">
                <a16:creationId xmlns:a16="http://schemas.microsoft.com/office/drawing/2014/main" id="{A70FE137-F3F1-4B64-8983-D64B3EDAFBE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blackWhite">
          <a:xfrm>
            <a:off x="0" y="0"/>
            <a:ext cx="14630400" cy="8229600"/>
          </a:xfrm>
          <a:prstGeom prst="rect">
            <a:avLst/>
          </a:prstGeom>
        </p:spPr>
      </p:pic>
      <p:sp>
        <p:nvSpPr>
          <p:cNvPr id="6" name="Title 1"/>
          <p:cNvSpPr>
            <a:spLocks noGrp="1"/>
          </p:cNvSpPr>
          <p:nvPr userDrawn="1">
            <p:ph type="title" hasCustomPrompt="1"/>
          </p:nvPr>
        </p:nvSpPr>
        <p:spPr bwMode="black">
          <a:xfrm>
            <a:off x="322675" y="3444973"/>
            <a:ext cx="12908725" cy="1126462"/>
          </a:xfrm>
          <a:noFill/>
        </p:spPr>
        <p:txBody>
          <a:bodyPr wrap="square" lIns="182880" tIns="146304" rIns="182880" bIns="146304" anchor="t" anchorCtr="0">
            <a:spAutoFit/>
          </a:bodyPr>
          <a:lstStyle>
            <a:lvl1pPr>
              <a:defRPr sz="6000" spc="-118" baseline="0">
                <a:gradFill>
                  <a:gsLst>
                    <a:gs pos="0">
                      <a:schemeClr val="tx1"/>
                    </a:gs>
                    <a:gs pos="100000">
                      <a:schemeClr val="tx1"/>
                    </a:gs>
                  </a:gsLst>
                  <a:lin ang="5400000" scaled="0"/>
                </a:gradFill>
              </a:defRPr>
            </a:lvl1pPr>
          </a:lstStyle>
          <a:p>
            <a:r>
              <a:rPr lang="en-US" dirty="0"/>
              <a:t>Video</a:t>
            </a:r>
          </a:p>
        </p:txBody>
      </p:sp>
      <p:sp>
        <p:nvSpPr>
          <p:cNvPr id="15" name="Freeform: Shape 14">
            <a:extLst>
              <a:ext uri="{FF2B5EF4-FFF2-40B4-BE49-F238E27FC236}">
                <a16:creationId xmlns:a16="http://schemas.microsoft.com/office/drawing/2014/main" id="{DFD5E327-4A56-42F4-9E19-E4C17D16944D}"/>
              </a:ext>
            </a:extLst>
          </p:cNvPr>
          <p:cNvSpPr/>
          <p:nvPr userDrawn="1"/>
        </p:nvSpPr>
        <p:spPr bwMode="black">
          <a:xfrm>
            <a:off x="538164" y="7509260"/>
            <a:ext cx="535483" cy="321252"/>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solidFill>
            <a:schemeClr val="tx1"/>
          </a:solidFill>
          <a:ln w="9525" cap="flat">
            <a:noFill/>
            <a:prstDash val="solid"/>
            <a:miter/>
          </a:ln>
        </p:spPr>
        <p:txBody>
          <a:bodyPr rtlCol="0" anchor="ctr"/>
          <a:lstStyle/>
          <a:p>
            <a:endParaRPr lang="en-US"/>
          </a:p>
        </p:txBody>
      </p:sp>
      <p:sp>
        <p:nvSpPr>
          <p:cNvPr id="16" name="TextBox 3">
            <a:extLst>
              <a:ext uri="{FF2B5EF4-FFF2-40B4-BE49-F238E27FC236}">
                <a16:creationId xmlns:a16="http://schemas.microsoft.com/office/drawing/2014/main" id="{9B5B42AC-9770-464D-8E27-7DF76D70C218}"/>
              </a:ext>
            </a:extLst>
          </p:cNvPr>
          <p:cNvSpPr txBox="1">
            <a:spLocks noChangeArrowheads="1"/>
          </p:cNvSpPr>
          <p:nvPr userDrawn="1"/>
        </p:nvSpPr>
        <p:spPr bwMode="black">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a:solidFill>
                  <a:schemeClr val="tx1"/>
                </a:solidFill>
                <a:latin typeface="Amazon Ember" charset="0"/>
                <a:ea typeface="Amazon Ember" charset="0"/>
                <a:cs typeface="Amazon Ember" charset="0"/>
              </a:rPr>
              <a:t>© 2019, Amazon Web Services, Inc. or its affiliates. All rights reserved.</a:t>
            </a:r>
          </a:p>
        </p:txBody>
      </p:sp>
      <p:pic>
        <p:nvPicPr>
          <p:cNvPr id="10" name="Picture 28" descr="Picture 28">
            <a:extLst>
              <a:ext uri="{FF2B5EF4-FFF2-40B4-BE49-F238E27FC236}">
                <a16:creationId xmlns:a16="http://schemas.microsoft.com/office/drawing/2014/main" id="{0C35C1C5-7367-2C44-8F73-F2B2CCD720D8}"/>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3258094" y="7508689"/>
            <a:ext cx="877330" cy="317080"/>
          </a:xfrm>
          <a:prstGeom prst="rect">
            <a:avLst/>
          </a:prstGeom>
          <a:ln w="12700">
            <a:miter lim="400000"/>
          </a:ln>
        </p:spPr>
      </p:pic>
    </p:spTree>
    <p:extLst>
      <p:ext uri="{BB962C8B-B14F-4D97-AF65-F5344CB8AC3E}">
        <p14:creationId xmlns:p14="http://schemas.microsoft.com/office/powerpoint/2010/main" val="2524218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emo_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A8B1A0E-731D-4AD7-8C46-F0F05F21E3C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white">
          <a:xfrm flipH="1" flipV="1">
            <a:off x="-3" y="0"/>
            <a:ext cx="14630402" cy="8229600"/>
          </a:xfrm>
          <a:prstGeom prst="rect">
            <a:avLst/>
          </a:prstGeom>
        </p:spPr>
      </p:pic>
      <p:sp>
        <p:nvSpPr>
          <p:cNvPr id="6" name="Title 1"/>
          <p:cNvSpPr>
            <a:spLocks noGrp="1"/>
          </p:cNvSpPr>
          <p:nvPr userDrawn="1">
            <p:ph type="title" hasCustomPrompt="1"/>
          </p:nvPr>
        </p:nvSpPr>
        <p:spPr bwMode="black">
          <a:xfrm>
            <a:off x="323850" y="3444973"/>
            <a:ext cx="12908725" cy="1126462"/>
          </a:xfrm>
          <a:noFill/>
        </p:spPr>
        <p:txBody>
          <a:bodyPr wrap="square" lIns="182880" tIns="146304" rIns="182880" bIns="146304" anchor="t" anchorCtr="0">
            <a:spAutoFit/>
          </a:bodyPr>
          <a:lstStyle>
            <a:lvl1pPr>
              <a:defRPr sz="6000" spc="-118" baseline="0">
                <a:gradFill>
                  <a:gsLst>
                    <a:gs pos="0">
                      <a:schemeClr val="tx1"/>
                    </a:gs>
                    <a:gs pos="100000">
                      <a:schemeClr val="tx1"/>
                    </a:gs>
                  </a:gsLst>
                  <a:lin ang="5400000" scaled="0"/>
                </a:gradFill>
              </a:defRPr>
            </a:lvl1pPr>
          </a:lstStyle>
          <a:p>
            <a:r>
              <a:rPr lang="en-US" dirty="0"/>
              <a:t>Demo</a:t>
            </a:r>
          </a:p>
        </p:txBody>
      </p:sp>
      <p:sp>
        <p:nvSpPr>
          <p:cNvPr id="14" name="Freeform: Shape 13">
            <a:extLst>
              <a:ext uri="{FF2B5EF4-FFF2-40B4-BE49-F238E27FC236}">
                <a16:creationId xmlns:a16="http://schemas.microsoft.com/office/drawing/2014/main" id="{957820FD-2DDC-4EE1-B79D-009B3DDF5D98}"/>
              </a:ext>
            </a:extLst>
          </p:cNvPr>
          <p:cNvSpPr/>
          <p:nvPr userDrawn="1"/>
        </p:nvSpPr>
        <p:spPr bwMode="black">
          <a:xfrm>
            <a:off x="538164" y="7509260"/>
            <a:ext cx="535483" cy="321252"/>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solidFill>
            <a:schemeClr val="tx1"/>
          </a:solidFill>
          <a:ln w="9525" cap="flat">
            <a:noFill/>
            <a:prstDash val="solid"/>
            <a:miter/>
          </a:ln>
        </p:spPr>
        <p:txBody>
          <a:bodyPr rtlCol="0" anchor="ctr"/>
          <a:lstStyle/>
          <a:p>
            <a:endParaRPr lang="en-US"/>
          </a:p>
        </p:txBody>
      </p:sp>
      <p:sp>
        <p:nvSpPr>
          <p:cNvPr id="16" name="TextBox 3">
            <a:extLst>
              <a:ext uri="{FF2B5EF4-FFF2-40B4-BE49-F238E27FC236}">
                <a16:creationId xmlns:a16="http://schemas.microsoft.com/office/drawing/2014/main" id="{2C611321-4375-4774-B64A-DFEBA63198AC}"/>
              </a:ext>
            </a:extLst>
          </p:cNvPr>
          <p:cNvSpPr txBox="1">
            <a:spLocks noChangeArrowheads="1"/>
          </p:cNvSpPr>
          <p:nvPr userDrawn="1"/>
        </p:nvSpPr>
        <p:spPr bwMode="black">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a:solidFill>
                  <a:schemeClr val="tx1"/>
                </a:solidFill>
                <a:latin typeface="Amazon Ember" charset="0"/>
                <a:ea typeface="Amazon Ember" charset="0"/>
                <a:cs typeface="Amazon Ember" charset="0"/>
              </a:rPr>
              <a:t>© 2019, Amazon Web Services, Inc. or its affiliates. All rights reserved.</a:t>
            </a:r>
          </a:p>
        </p:txBody>
      </p:sp>
      <p:pic>
        <p:nvPicPr>
          <p:cNvPr id="10" name="Picture 28" descr="Picture 28">
            <a:extLst>
              <a:ext uri="{FF2B5EF4-FFF2-40B4-BE49-F238E27FC236}">
                <a16:creationId xmlns:a16="http://schemas.microsoft.com/office/drawing/2014/main" id="{0E000BE1-3E86-3143-94B1-50AEF1FA34C4}"/>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3258094" y="7508689"/>
            <a:ext cx="877330" cy="317080"/>
          </a:xfrm>
          <a:prstGeom prst="rect">
            <a:avLst/>
          </a:prstGeom>
          <a:ln w="12700">
            <a:miter lim="400000"/>
          </a:ln>
        </p:spPr>
      </p:pic>
    </p:spTree>
    <p:extLst>
      <p:ext uri="{BB962C8B-B14F-4D97-AF65-F5344CB8AC3E}">
        <p14:creationId xmlns:p14="http://schemas.microsoft.com/office/powerpoint/2010/main" val="26743534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3" name="Title 1"/>
          <p:cNvSpPr>
            <a:spLocks noGrp="1"/>
          </p:cNvSpPr>
          <p:nvPr>
            <p:ph type="title" idx="4294967295" hasCustomPrompt="1"/>
          </p:nvPr>
        </p:nvSpPr>
        <p:spPr>
          <a:xfrm>
            <a:off x="323851" y="349250"/>
            <a:ext cx="14306550" cy="1077913"/>
          </a:xfrm>
        </p:spPr>
        <p:txBody>
          <a:bodyPr lIns="182880" tIns="146304" rIns="182880" bIns="146304"/>
          <a:lstStyle/>
          <a:p>
            <a:r>
              <a:rPr lang="en-US" dirty="0"/>
              <a:t>Sample Code Slide</a:t>
            </a:r>
          </a:p>
        </p:txBody>
      </p:sp>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323850" y="1809750"/>
            <a:ext cx="13768388" cy="4665893"/>
          </a:xfrm>
        </p:spPr>
        <p:txBody>
          <a:bodyPr lIns="182880" tIns="146304" rIns="182880" bIns="146304"/>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9" name="Freeform: Shape 8">
            <a:extLst>
              <a:ext uri="{FF2B5EF4-FFF2-40B4-BE49-F238E27FC236}">
                <a16:creationId xmlns:a16="http://schemas.microsoft.com/office/drawing/2014/main" id="{1355A543-A464-4D97-96AB-E77598D648CA}"/>
              </a:ext>
            </a:extLst>
          </p:cNvPr>
          <p:cNvSpPr/>
          <p:nvPr userDrawn="1"/>
        </p:nvSpPr>
        <p:spPr bwMode="black">
          <a:xfrm>
            <a:off x="538164" y="7509260"/>
            <a:ext cx="535483" cy="321252"/>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solidFill>
            <a:schemeClr val="tx1"/>
          </a:solidFill>
          <a:ln w="9525" cap="flat">
            <a:noFill/>
            <a:prstDash val="solid"/>
            <a:miter/>
          </a:ln>
        </p:spPr>
        <p:txBody>
          <a:bodyPr rtlCol="0" anchor="ctr"/>
          <a:lstStyle/>
          <a:p>
            <a:endParaRPr lang="en-US"/>
          </a:p>
        </p:txBody>
      </p:sp>
      <p:sp>
        <p:nvSpPr>
          <p:cNvPr id="12" name="TextBox 3">
            <a:extLst>
              <a:ext uri="{FF2B5EF4-FFF2-40B4-BE49-F238E27FC236}">
                <a16:creationId xmlns:a16="http://schemas.microsoft.com/office/drawing/2014/main" id="{CB043161-9FFF-4CA5-B6D0-F762D953CE7E}"/>
              </a:ext>
            </a:extLst>
          </p:cNvPr>
          <p:cNvSpPr txBox="1">
            <a:spLocks noChangeArrowheads="1"/>
          </p:cNvSpPr>
          <p:nvPr userDrawn="1"/>
        </p:nvSpPr>
        <p:spPr bwMode="black">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a:solidFill>
                  <a:schemeClr val="tx1"/>
                </a:solidFill>
                <a:latin typeface="Amazon Ember" charset="0"/>
                <a:ea typeface="Amazon Ember" charset="0"/>
                <a:cs typeface="Amazon Ember" charset="0"/>
              </a:rPr>
              <a:t>© 2019, Amazon Web Services, Inc. or its affiliates. All rights reserved.</a:t>
            </a:r>
          </a:p>
        </p:txBody>
      </p:sp>
      <p:pic>
        <p:nvPicPr>
          <p:cNvPr id="10" name="Picture 28" descr="Picture 28">
            <a:extLst>
              <a:ext uri="{FF2B5EF4-FFF2-40B4-BE49-F238E27FC236}">
                <a16:creationId xmlns:a16="http://schemas.microsoft.com/office/drawing/2014/main" id="{09F0ACD8-65E2-804C-9531-9A19765D81C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3258094" y="7508689"/>
            <a:ext cx="877330" cy="317080"/>
          </a:xfrm>
          <a:prstGeom prst="rect">
            <a:avLst/>
          </a:prstGeom>
          <a:ln w="12700">
            <a:miter lim="400000"/>
          </a:ln>
        </p:spPr>
      </p:pic>
    </p:spTree>
    <p:extLst>
      <p:ext uri="{BB962C8B-B14F-4D97-AF65-F5344CB8AC3E}">
        <p14:creationId xmlns:p14="http://schemas.microsoft.com/office/powerpoint/2010/main" val="33991698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de_2_Column">
    <p:spTree>
      <p:nvGrpSpPr>
        <p:cNvPr id="1" name=""/>
        <p:cNvGrpSpPr/>
        <p:nvPr/>
      </p:nvGrpSpPr>
      <p:grpSpPr>
        <a:xfrm>
          <a:off x="0" y="0"/>
          <a:ext cx="0" cy="0"/>
          <a:chOff x="0" y="0"/>
          <a:chExt cx="0" cy="0"/>
        </a:xfrm>
      </p:grpSpPr>
      <p:sp>
        <p:nvSpPr>
          <p:cNvPr id="3" name="Title 1"/>
          <p:cNvSpPr>
            <a:spLocks noGrp="1"/>
          </p:cNvSpPr>
          <p:nvPr>
            <p:ph type="title" idx="4294967295" hasCustomPrompt="1"/>
          </p:nvPr>
        </p:nvSpPr>
        <p:spPr>
          <a:xfrm>
            <a:off x="323851" y="349250"/>
            <a:ext cx="14306550" cy="1077913"/>
          </a:xfrm>
        </p:spPr>
        <p:txBody>
          <a:bodyPr lIns="182880" tIns="146304" rIns="182880" bIns="146304"/>
          <a:lstStyle/>
          <a:p>
            <a:r>
              <a:rPr lang="en-US" dirty="0"/>
              <a:t>Sample Code Slide</a:t>
            </a:r>
          </a:p>
        </p:txBody>
      </p:sp>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323850" y="1809750"/>
            <a:ext cx="6453188" cy="4942892"/>
          </a:xfrm>
        </p:spPr>
        <p:txBody>
          <a:bodyPr lIns="182880" tIns="146304" rIns="182880" bIns="146304"/>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7" name="Content Placeholder 10">
            <a:extLst>
              <a:ext uri="{FF2B5EF4-FFF2-40B4-BE49-F238E27FC236}">
                <a16:creationId xmlns:a16="http://schemas.microsoft.com/office/drawing/2014/main" id="{37C8F698-9535-4EA1-A06D-92ABCB324DB2}"/>
              </a:ext>
            </a:extLst>
          </p:cNvPr>
          <p:cNvSpPr>
            <a:spLocks noGrp="1"/>
          </p:cNvSpPr>
          <p:nvPr>
            <p:ph sz="quarter" idx="11" hasCustomPrompt="1"/>
          </p:nvPr>
        </p:nvSpPr>
        <p:spPr>
          <a:xfrm>
            <a:off x="7064787" y="1809750"/>
            <a:ext cx="6453188" cy="4942892"/>
          </a:xfrm>
        </p:spPr>
        <p:txBody>
          <a:bodyPr lIns="182880" tIns="146304" rIns="182880" bIns="146304"/>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14" name="Freeform: Shape 13">
            <a:extLst>
              <a:ext uri="{FF2B5EF4-FFF2-40B4-BE49-F238E27FC236}">
                <a16:creationId xmlns:a16="http://schemas.microsoft.com/office/drawing/2014/main" id="{BF249913-DAFA-47B0-A6D2-B6285DD43283}"/>
              </a:ext>
            </a:extLst>
          </p:cNvPr>
          <p:cNvSpPr/>
          <p:nvPr userDrawn="1"/>
        </p:nvSpPr>
        <p:spPr bwMode="black">
          <a:xfrm>
            <a:off x="538164" y="7509260"/>
            <a:ext cx="535483" cy="321252"/>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solidFill>
            <a:schemeClr val="tx1"/>
          </a:solidFill>
          <a:ln w="9525" cap="flat">
            <a:noFill/>
            <a:prstDash val="solid"/>
            <a:miter/>
          </a:ln>
        </p:spPr>
        <p:txBody>
          <a:bodyPr rtlCol="0" anchor="ctr"/>
          <a:lstStyle/>
          <a:p>
            <a:endParaRPr lang="en-US"/>
          </a:p>
        </p:txBody>
      </p:sp>
      <p:sp>
        <p:nvSpPr>
          <p:cNvPr id="15" name="TextBox 3">
            <a:extLst>
              <a:ext uri="{FF2B5EF4-FFF2-40B4-BE49-F238E27FC236}">
                <a16:creationId xmlns:a16="http://schemas.microsoft.com/office/drawing/2014/main" id="{20159795-9550-480F-9E75-192419484406}"/>
              </a:ext>
            </a:extLst>
          </p:cNvPr>
          <p:cNvSpPr txBox="1">
            <a:spLocks noChangeArrowheads="1"/>
          </p:cNvSpPr>
          <p:nvPr userDrawn="1"/>
        </p:nvSpPr>
        <p:spPr bwMode="black">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a:solidFill>
                  <a:schemeClr val="tx1"/>
                </a:solidFill>
                <a:latin typeface="Amazon Ember" charset="0"/>
                <a:ea typeface="Amazon Ember" charset="0"/>
                <a:cs typeface="Amazon Ember" charset="0"/>
              </a:rPr>
              <a:t>© 2019, Amazon Web Services, Inc. or its affiliates. All rights reserved.</a:t>
            </a:r>
          </a:p>
        </p:txBody>
      </p:sp>
      <p:pic>
        <p:nvPicPr>
          <p:cNvPr id="10" name="Picture 28" descr="Picture 28">
            <a:extLst>
              <a:ext uri="{FF2B5EF4-FFF2-40B4-BE49-F238E27FC236}">
                <a16:creationId xmlns:a16="http://schemas.microsoft.com/office/drawing/2014/main" id="{A245F45D-AAC9-F343-ABB3-CB7A69FD47D2}"/>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3258094" y="7508689"/>
            <a:ext cx="877330" cy="317080"/>
          </a:xfrm>
          <a:prstGeom prst="rect">
            <a:avLst/>
          </a:prstGeom>
          <a:ln w="12700">
            <a:miter lim="400000"/>
          </a:ln>
        </p:spPr>
      </p:pic>
    </p:spTree>
    <p:extLst>
      <p:ext uri="{BB962C8B-B14F-4D97-AF65-F5344CB8AC3E}">
        <p14:creationId xmlns:p14="http://schemas.microsoft.com/office/powerpoint/2010/main" val="322632406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_1">
    <p:bg>
      <p:bgRef idx="1001">
        <a:schemeClr val="bg1"/>
      </p:bgRef>
    </p:bg>
    <p:spTree>
      <p:nvGrpSpPr>
        <p:cNvPr id="1" name=""/>
        <p:cNvGrpSpPr/>
        <p:nvPr/>
      </p:nvGrpSpPr>
      <p:grpSpPr>
        <a:xfrm>
          <a:off x="0" y="0"/>
          <a:ext cx="0" cy="0"/>
          <a:chOff x="0" y="0"/>
          <a:chExt cx="0" cy="0"/>
        </a:xfrm>
      </p:grpSpPr>
      <p:pic>
        <p:nvPicPr>
          <p:cNvPr id="11" name="summitpink">
            <a:extLst>
              <a:ext uri="{FF2B5EF4-FFF2-40B4-BE49-F238E27FC236}">
                <a16:creationId xmlns:a16="http://schemas.microsoft.com/office/drawing/2014/main" id="{6011423D-FFAE-4823-B491-6D62F5F386C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blackWhite">
          <a:xfrm flipH="1" flipV="1">
            <a:off x="0" y="0"/>
            <a:ext cx="14630400" cy="8229600"/>
          </a:xfrm>
          <a:prstGeom prst="rect">
            <a:avLst/>
          </a:prstGeom>
        </p:spPr>
      </p:pic>
      <p:sp>
        <p:nvSpPr>
          <p:cNvPr id="5" name="Title 4"/>
          <p:cNvSpPr>
            <a:spLocks noGrp="1"/>
          </p:cNvSpPr>
          <p:nvPr userDrawn="1">
            <p:ph type="title" hasCustomPrompt="1"/>
          </p:nvPr>
        </p:nvSpPr>
        <p:spPr bwMode="black">
          <a:xfrm>
            <a:off x="323850" y="2225993"/>
            <a:ext cx="12910746" cy="2692450"/>
          </a:xfrm>
        </p:spPr>
        <p:txBody>
          <a:bodyPr lIns="182880" tIns="146304" rIns="182880" bIns="146304"/>
          <a:lstStyle>
            <a:lvl1pPr marL="171450" indent="-171450" algn="l">
              <a:defRPr sz="6000">
                <a:solidFill>
                  <a:schemeClr val="tx1"/>
                </a:solidFill>
              </a:defRPr>
            </a:lvl1pPr>
          </a:lstStyle>
          <a:p>
            <a:r>
              <a:rPr lang="en-US" dirty="0"/>
              <a:t>“Lorem ipsum dolor sit amet, consectetuer adipiscing </a:t>
            </a:r>
            <a:r>
              <a:rPr lang="en-US" dirty="0" err="1"/>
              <a:t>elit</a:t>
            </a:r>
            <a:r>
              <a:rPr lang="en-US" dirty="0"/>
              <a:t>. Maecenas </a:t>
            </a:r>
            <a:r>
              <a:rPr lang="en-US" dirty="0" err="1"/>
              <a:t>porttitor</a:t>
            </a:r>
            <a:r>
              <a:rPr lang="en-US" dirty="0"/>
              <a:t> congue </a:t>
            </a:r>
            <a:r>
              <a:rPr lang="en-US" dirty="0" err="1"/>
              <a:t>massa</a:t>
            </a:r>
            <a:r>
              <a:rPr lang="en-US" dirty="0"/>
              <a:t>.” </a:t>
            </a:r>
          </a:p>
        </p:txBody>
      </p:sp>
      <p:sp>
        <p:nvSpPr>
          <p:cNvPr id="7" name="Text Placeholder 6"/>
          <p:cNvSpPr>
            <a:spLocks noGrp="1"/>
          </p:cNvSpPr>
          <p:nvPr userDrawn="1">
            <p:ph type="body" sz="quarter" idx="10" hasCustomPrompt="1"/>
          </p:nvPr>
        </p:nvSpPr>
        <p:spPr bwMode="black">
          <a:xfrm>
            <a:off x="6233160" y="5454968"/>
            <a:ext cx="7001828" cy="683264"/>
          </a:xfrm>
        </p:spPr>
        <p:txBody>
          <a:bodyPr lIns="182880" tIns="146304" rIns="182880" bIns="146304"/>
          <a:lstStyle>
            <a:lvl1pPr marL="228600" indent="0" algn="r">
              <a:buNone/>
              <a:defRPr sz="2800" b="1">
                <a:solidFill>
                  <a:schemeClr val="tx1"/>
                </a:soli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Click to edit Master text styles</a:t>
            </a:r>
          </a:p>
        </p:txBody>
      </p:sp>
      <p:sp>
        <p:nvSpPr>
          <p:cNvPr id="9" name="Freeform: Shape 8">
            <a:extLst>
              <a:ext uri="{FF2B5EF4-FFF2-40B4-BE49-F238E27FC236}">
                <a16:creationId xmlns:a16="http://schemas.microsoft.com/office/drawing/2014/main" id="{D154EE40-5E4D-46BC-B8B9-B781EA0D34CE}"/>
              </a:ext>
            </a:extLst>
          </p:cNvPr>
          <p:cNvSpPr/>
          <p:nvPr userDrawn="1"/>
        </p:nvSpPr>
        <p:spPr bwMode="black">
          <a:xfrm>
            <a:off x="538164" y="7509260"/>
            <a:ext cx="535483" cy="321252"/>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solidFill>
            <a:schemeClr val="tx1"/>
          </a:solidFill>
          <a:ln w="9525" cap="flat">
            <a:noFill/>
            <a:prstDash val="solid"/>
            <a:miter/>
          </a:ln>
        </p:spPr>
        <p:txBody>
          <a:bodyPr rtlCol="0" anchor="ctr"/>
          <a:lstStyle/>
          <a:p>
            <a:endParaRPr lang="en-US"/>
          </a:p>
        </p:txBody>
      </p:sp>
      <p:sp>
        <p:nvSpPr>
          <p:cNvPr id="12" name="TextBox 3">
            <a:extLst>
              <a:ext uri="{FF2B5EF4-FFF2-40B4-BE49-F238E27FC236}">
                <a16:creationId xmlns:a16="http://schemas.microsoft.com/office/drawing/2014/main" id="{0589A2F4-68C4-4A8D-BCDA-1ED2F9722023}"/>
              </a:ext>
            </a:extLst>
          </p:cNvPr>
          <p:cNvSpPr txBox="1">
            <a:spLocks noChangeArrowheads="1"/>
          </p:cNvSpPr>
          <p:nvPr userDrawn="1"/>
        </p:nvSpPr>
        <p:spPr bwMode="black">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a:solidFill>
                  <a:schemeClr val="tx1"/>
                </a:solidFill>
                <a:latin typeface="Amazon Ember" charset="0"/>
                <a:ea typeface="Amazon Ember" charset="0"/>
                <a:cs typeface="Amazon Ember" charset="0"/>
              </a:rPr>
              <a:t>© 2019, Amazon Web Services, Inc. or its affiliates. All rights reserved.</a:t>
            </a:r>
          </a:p>
        </p:txBody>
      </p:sp>
      <p:pic>
        <p:nvPicPr>
          <p:cNvPr id="13" name="Picture 28" descr="Picture 28">
            <a:extLst>
              <a:ext uri="{FF2B5EF4-FFF2-40B4-BE49-F238E27FC236}">
                <a16:creationId xmlns:a16="http://schemas.microsoft.com/office/drawing/2014/main" id="{6CE000BC-5490-334C-B2B0-276036E2445C}"/>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3258094" y="7508689"/>
            <a:ext cx="877330" cy="317080"/>
          </a:xfrm>
          <a:prstGeom prst="rect">
            <a:avLst/>
          </a:prstGeom>
          <a:ln w="12700">
            <a:miter lim="400000"/>
          </a:ln>
        </p:spPr>
      </p:pic>
    </p:spTree>
    <p:extLst>
      <p:ext uri="{BB962C8B-B14F-4D97-AF65-F5344CB8AC3E}">
        <p14:creationId xmlns:p14="http://schemas.microsoft.com/office/powerpoint/2010/main" val="6363527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_OneSpeaker">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C51F4B-76CE-4269-A8A1-B3D8041F18F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white">
          <a:xfrm>
            <a:off x="0" y="0"/>
            <a:ext cx="14630400" cy="8229600"/>
          </a:xfrm>
          <a:prstGeom prst="rect">
            <a:avLst/>
          </a:prstGeom>
        </p:spPr>
      </p:pic>
      <p:sp>
        <p:nvSpPr>
          <p:cNvPr id="9" name="Title 1"/>
          <p:cNvSpPr>
            <a:spLocks noGrp="1"/>
          </p:cNvSpPr>
          <p:nvPr>
            <p:ph type="title" hasCustomPrompt="1"/>
          </p:nvPr>
        </p:nvSpPr>
        <p:spPr bwMode="black">
          <a:xfrm>
            <a:off x="323088" y="2330011"/>
            <a:ext cx="10462197" cy="1850571"/>
          </a:xfrm>
          <a:noFill/>
        </p:spPr>
        <p:txBody>
          <a:bodyPr lIns="182880" tIns="146304" rIns="182880" bIns="146304" anchor="t" anchorCtr="0"/>
          <a:lstStyle>
            <a:lvl1pPr>
              <a:defRPr sz="5400" spc="-118" baseline="0">
                <a:solidFill>
                  <a:schemeClr val="tx1"/>
                </a:solidFill>
              </a:defRPr>
            </a:lvl1pPr>
          </a:lstStyle>
          <a:p>
            <a:r>
              <a:rPr lang="en-US" dirty="0"/>
              <a:t>Presentation title here</a:t>
            </a:r>
          </a:p>
        </p:txBody>
      </p:sp>
      <p:sp>
        <p:nvSpPr>
          <p:cNvPr id="3" name="Text Placeholder 2"/>
          <p:cNvSpPr>
            <a:spLocks noGrp="1"/>
          </p:cNvSpPr>
          <p:nvPr>
            <p:ph type="body" sz="quarter" idx="14" hasCustomPrompt="1"/>
          </p:nvPr>
        </p:nvSpPr>
        <p:spPr bwMode="black">
          <a:xfrm>
            <a:off x="323850" y="4652963"/>
            <a:ext cx="10458448" cy="1665514"/>
          </a:xfrm>
        </p:spPr>
        <p:txBody>
          <a:bodyPr lIns="182880" tIns="146304" rIns="182880" bIns="146304">
            <a:noAutofit/>
          </a:bodyPr>
          <a:lstStyle>
            <a:lvl1pPr marL="0" indent="0">
              <a:spcBef>
                <a:spcPts val="0"/>
              </a:spcBef>
              <a:buNone/>
              <a:defRPr lang="en-US" sz="24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4" name="Text Placeholder 3"/>
          <p:cNvSpPr>
            <a:spLocks noGrp="1"/>
          </p:cNvSpPr>
          <p:nvPr>
            <p:ph type="body" sz="quarter" idx="15" hasCustomPrompt="1"/>
          </p:nvPr>
        </p:nvSpPr>
        <p:spPr bwMode="black">
          <a:xfrm>
            <a:off x="323087" y="1471315"/>
            <a:ext cx="10462197" cy="572464"/>
          </a:xfrm>
        </p:spPr>
        <p:txBody>
          <a:bodyPr vert="horz" wrap="square" lIns="182880" tIns="146304" rIns="182880" bIns="146304" rtlCol="0">
            <a:spAutoFit/>
          </a:bodyPr>
          <a:lstStyle>
            <a:lvl1pPr>
              <a:defRPr lang="en-US" sz="2000" spc="600" baseline="0" dirty="0">
                <a:solidFill>
                  <a:schemeClr val="tx1"/>
                </a:solidFill>
              </a:defRPr>
            </a:lvl1pPr>
          </a:lstStyle>
          <a:p>
            <a:pPr marL="0" lvl="0" indent="0">
              <a:buNone/>
            </a:pPr>
            <a:r>
              <a:rPr lang="en-US" dirty="0" err="1"/>
              <a:t>SessionID</a:t>
            </a:r>
            <a:endParaRPr lang="en-US" dirty="0"/>
          </a:p>
        </p:txBody>
      </p:sp>
      <p:sp>
        <p:nvSpPr>
          <p:cNvPr id="12" name="TextBox 3">
            <a:extLst>
              <a:ext uri="{FF2B5EF4-FFF2-40B4-BE49-F238E27FC236}">
                <a16:creationId xmlns:a16="http://schemas.microsoft.com/office/drawing/2014/main" id="{6F758A9E-D98A-4B48-B7C9-FD59B2A7D711}"/>
              </a:ext>
            </a:extLst>
          </p:cNvPr>
          <p:cNvSpPr txBox="1">
            <a:spLocks noChangeArrowheads="1"/>
          </p:cNvSpPr>
          <p:nvPr userDrawn="1"/>
        </p:nvSpPr>
        <p:spPr bwMode="black">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a:solidFill>
                  <a:schemeClr val="tx1"/>
                </a:solidFill>
                <a:latin typeface="Amazon Ember" charset="0"/>
                <a:ea typeface="Amazon Ember" charset="0"/>
                <a:cs typeface="Amazon Ember" charset="0"/>
              </a:rPr>
              <a:t>© 2019, Amazon Web Services, Inc. or its affiliates. All rights reserved.</a:t>
            </a:r>
          </a:p>
        </p:txBody>
      </p:sp>
      <p:sp>
        <p:nvSpPr>
          <p:cNvPr id="16" name="Freeform: Shape 15">
            <a:extLst>
              <a:ext uri="{FF2B5EF4-FFF2-40B4-BE49-F238E27FC236}">
                <a16:creationId xmlns:a16="http://schemas.microsoft.com/office/drawing/2014/main" id="{BF37C4F5-F56D-44D5-9ECD-8BF490385D7A}"/>
              </a:ext>
            </a:extLst>
          </p:cNvPr>
          <p:cNvSpPr/>
          <p:nvPr userDrawn="1"/>
        </p:nvSpPr>
        <p:spPr bwMode="black">
          <a:xfrm>
            <a:off x="538164" y="7509257"/>
            <a:ext cx="535483" cy="321252"/>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solidFill>
            <a:schemeClr val="tx1"/>
          </a:solidFill>
          <a:ln w="9525" cap="flat">
            <a:noFill/>
            <a:prstDash val="solid"/>
            <a:miter/>
          </a:ln>
        </p:spPr>
        <p:txBody>
          <a:bodyPr rtlCol="0" anchor="ctr"/>
          <a:lstStyle/>
          <a:p>
            <a:endParaRPr lang="en-US"/>
          </a:p>
        </p:txBody>
      </p:sp>
      <p:pic>
        <p:nvPicPr>
          <p:cNvPr id="17" name="Picture 28" descr="Picture 28">
            <a:extLst>
              <a:ext uri="{FF2B5EF4-FFF2-40B4-BE49-F238E27FC236}">
                <a16:creationId xmlns:a16="http://schemas.microsoft.com/office/drawing/2014/main" id="{1ACB8F42-8F8C-864D-AAB6-E05A5AED3945}"/>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3258094" y="7508689"/>
            <a:ext cx="877330" cy="317080"/>
          </a:xfrm>
          <a:prstGeom prst="rect">
            <a:avLst/>
          </a:prstGeom>
          <a:ln w="12700">
            <a:miter lim="400000"/>
          </a:ln>
        </p:spPr>
      </p:pic>
    </p:spTree>
    <p:extLst>
      <p:ext uri="{BB962C8B-B14F-4D97-AF65-F5344CB8AC3E}">
        <p14:creationId xmlns:p14="http://schemas.microsoft.com/office/powerpoint/2010/main" val="13681652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_You">
    <p:bg>
      <p:bgRef idx="1001">
        <a:schemeClr val="bg1"/>
      </p:bgRef>
    </p:bg>
    <p:spTree>
      <p:nvGrpSpPr>
        <p:cNvPr id="1" name=""/>
        <p:cNvGrpSpPr/>
        <p:nvPr/>
      </p:nvGrpSpPr>
      <p:grpSpPr>
        <a:xfrm>
          <a:off x="0" y="0"/>
          <a:ext cx="0" cy="0"/>
          <a:chOff x="0" y="0"/>
          <a:chExt cx="0" cy="0"/>
        </a:xfrm>
      </p:grpSpPr>
      <p:pic>
        <p:nvPicPr>
          <p:cNvPr id="9" name="summitpink">
            <a:extLst>
              <a:ext uri="{FF2B5EF4-FFF2-40B4-BE49-F238E27FC236}">
                <a16:creationId xmlns:a16="http://schemas.microsoft.com/office/drawing/2014/main" id="{DCE151BC-25D8-41A0-8CC5-9B5D23F1BE7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blackWhite">
          <a:xfrm flipH="1">
            <a:off x="0" y="0"/>
            <a:ext cx="14630400" cy="8229600"/>
          </a:xfrm>
          <a:prstGeom prst="rect">
            <a:avLst/>
          </a:prstGeom>
        </p:spPr>
      </p:pic>
      <p:sp>
        <p:nvSpPr>
          <p:cNvPr id="7" name="Text Placeholder 2">
            <a:extLst>
              <a:ext uri="{FF2B5EF4-FFF2-40B4-BE49-F238E27FC236}">
                <a16:creationId xmlns:a16="http://schemas.microsoft.com/office/drawing/2014/main" id="{267E3236-3BFA-49FE-817B-CDA727884803}"/>
              </a:ext>
            </a:extLst>
          </p:cNvPr>
          <p:cNvSpPr>
            <a:spLocks noGrp="1"/>
          </p:cNvSpPr>
          <p:nvPr userDrawn="1">
            <p:ph type="body" sz="quarter" idx="14" hasCustomPrompt="1"/>
          </p:nvPr>
        </p:nvSpPr>
        <p:spPr bwMode="black">
          <a:xfrm>
            <a:off x="323850" y="4235192"/>
            <a:ext cx="6130439" cy="1665514"/>
          </a:xfrm>
        </p:spPr>
        <p:txBody>
          <a:bodyPr lIns="182880" tIns="146304" rIns="182880" bIns="146304">
            <a:noAutofit/>
          </a:bodyPr>
          <a:lstStyle>
            <a:lvl1pPr marL="0" indent="0">
              <a:spcBef>
                <a:spcPts val="0"/>
              </a:spcBef>
              <a:buNone/>
              <a:defRPr lang="en-US" sz="28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Contact information</a:t>
            </a:r>
          </a:p>
        </p:txBody>
      </p:sp>
      <p:sp>
        <p:nvSpPr>
          <p:cNvPr id="12" name="TextBox 11">
            <a:extLst>
              <a:ext uri="{FF2B5EF4-FFF2-40B4-BE49-F238E27FC236}">
                <a16:creationId xmlns:a16="http://schemas.microsoft.com/office/drawing/2014/main" id="{630B8BD6-A711-4A2B-B746-1B6F5FF44CFA}"/>
              </a:ext>
            </a:extLst>
          </p:cNvPr>
          <p:cNvSpPr txBox="1"/>
          <p:nvPr userDrawn="1"/>
        </p:nvSpPr>
        <p:spPr bwMode="black">
          <a:xfrm>
            <a:off x="323086" y="2209619"/>
            <a:ext cx="11975593" cy="1905181"/>
          </a:xfrm>
          <a:prstGeom prst="rect">
            <a:avLst/>
          </a:prstGeom>
          <a:noFill/>
        </p:spPr>
        <p:txBody>
          <a:bodyPr vert="horz" wrap="square" lIns="182880" tIns="91440" rIns="146304" bIns="91440" rtlCol="0" anchor="t" anchorCtr="0">
            <a:noAutofit/>
          </a:bodyPr>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sz="11500">
                <a:solidFill>
                  <a:schemeClr val="tx1"/>
                </a:solidFill>
              </a:rPr>
              <a:t>Thank you!</a:t>
            </a:r>
          </a:p>
        </p:txBody>
      </p:sp>
      <p:sp>
        <p:nvSpPr>
          <p:cNvPr id="11" name="Freeform: Shape 10">
            <a:extLst>
              <a:ext uri="{FF2B5EF4-FFF2-40B4-BE49-F238E27FC236}">
                <a16:creationId xmlns:a16="http://schemas.microsoft.com/office/drawing/2014/main" id="{A3BD0D3F-F2A6-4DB9-A080-8F7EA66F7F83}"/>
              </a:ext>
            </a:extLst>
          </p:cNvPr>
          <p:cNvSpPr/>
          <p:nvPr userDrawn="1"/>
        </p:nvSpPr>
        <p:spPr bwMode="black">
          <a:xfrm>
            <a:off x="538164" y="7509260"/>
            <a:ext cx="535483" cy="321252"/>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solidFill>
            <a:schemeClr val="tx1"/>
          </a:solidFill>
          <a:ln w="9525" cap="flat">
            <a:noFill/>
            <a:prstDash val="solid"/>
            <a:miter/>
          </a:ln>
        </p:spPr>
        <p:txBody>
          <a:bodyPr rtlCol="0" anchor="ctr"/>
          <a:lstStyle/>
          <a:p>
            <a:endParaRPr lang="en-US"/>
          </a:p>
        </p:txBody>
      </p:sp>
      <p:sp>
        <p:nvSpPr>
          <p:cNvPr id="13" name="TextBox 3">
            <a:extLst>
              <a:ext uri="{FF2B5EF4-FFF2-40B4-BE49-F238E27FC236}">
                <a16:creationId xmlns:a16="http://schemas.microsoft.com/office/drawing/2014/main" id="{E72E0899-9E18-4317-B7E5-C3F57DDAF139}"/>
              </a:ext>
            </a:extLst>
          </p:cNvPr>
          <p:cNvSpPr txBox="1">
            <a:spLocks noChangeArrowheads="1"/>
          </p:cNvSpPr>
          <p:nvPr userDrawn="1"/>
        </p:nvSpPr>
        <p:spPr bwMode="black">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a:solidFill>
                  <a:schemeClr val="tx1"/>
                </a:solidFill>
                <a:latin typeface="Amazon Ember" charset="0"/>
                <a:ea typeface="Amazon Ember" charset="0"/>
                <a:cs typeface="Amazon Ember" charset="0"/>
              </a:rPr>
              <a:t>© 2019, Amazon Web Services, Inc. or its affiliates. All rights reserved.</a:t>
            </a:r>
          </a:p>
        </p:txBody>
      </p:sp>
      <p:pic>
        <p:nvPicPr>
          <p:cNvPr id="15" name="Picture 28" descr="Picture 28">
            <a:extLst>
              <a:ext uri="{FF2B5EF4-FFF2-40B4-BE49-F238E27FC236}">
                <a16:creationId xmlns:a16="http://schemas.microsoft.com/office/drawing/2014/main" id="{90C4F626-B8B5-2645-B7FA-3A09BED89BBB}"/>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3258094" y="7508689"/>
            <a:ext cx="877330" cy="317080"/>
          </a:xfrm>
          <a:prstGeom prst="rect">
            <a:avLst/>
          </a:prstGeom>
          <a:ln w="12700">
            <a:miter lim="400000"/>
          </a:ln>
        </p:spPr>
      </p:pic>
    </p:spTree>
    <p:extLst>
      <p:ext uri="{BB962C8B-B14F-4D97-AF65-F5344CB8AC3E}">
        <p14:creationId xmlns:p14="http://schemas.microsoft.com/office/powerpoint/2010/main" val="22105340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hank_You">
    <p:bg>
      <p:bgRef idx="1001">
        <a:schemeClr val="bg1"/>
      </p:bgRef>
    </p:bg>
    <p:spTree>
      <p:nvGrpSpPr>
        <p:cNvPr id="1" name=""/>
        <p:cNvGrpSpPr/>
        <p:nvPr/>
      </p:nvGrpSpPr>
      <p:grpSpPr>
        <a:xfrm>
          <a:off x="0" y="0"/>
          <a:ext cx="0" cy="0"/>
          <a:chOff x="0" y="0"/>
          <a:chExt cx="0" cy="0"/>
        </a:xfrm>
      </p:grpSpPr>
      <p:pic>
        <p:nvPicPr>
          <p:cNvPr id="9" name="summitpink">
            <a:extLst>
              <a:ext uri="{FF2B5EF4-FFF2-40B4-BE49-F238E27FC236}">
                <a16:creationId xmlns:a16="http://schemas.microsoft.com/office/drawing/2014/main" id="{DCE151BC-25D8-41A0-8CC5-9B5D23F1BE7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blackWhite">
          <a:xfrm flipH="1">
            <a:off x="0" y="0"/>
            <a:ext cx="14630400" cy="8229600"/>
          </a:xfrm>
          <a:prstGeom prst="rect">
            <a:avLst/>
          </a:prstGeom>
        </p:spPr>
      </p:pic>
      <p:sp>
        <p:nvSpPr>
          <p:cNvPr id="7" name="Text Placeholder 2">
            <a:extLst>
              <a:ext uri="{FF2B5EF4-FFF2-40B4-BE49-F238E27FC236}">
                <a16:creationId xmlns:a16="http://schemas.microsoft.com/office/drawing/2014/main" id="{267E3236-3BFA-49FE-817B-CDA727884803}"/>
              </a:ext>
            </a:extLst>
          </p:cNvPr>
          <p:cNvSpPr>
            <a:spLocks noGrp="1"/>
          </p:cNvSpPr>
          <p:nvPr userDrawn="1">
            <p:ph type="body" sz="quarter" idx="14" hasCustomPrompt="1"/>
          </p:nvPr>
        </p:nvSpPr>
        <p:spPr bwMode="black">
          <a:xfrm>
            <a:off x="323850" y="4235192"/>
            <a:ext cx="6130439" cy="1665514"/>
          </a:xfrm>
        </p:spPr>
        <p:txBody>
          <a:bodyPr lIns="182880" tIns="146304" rIns="182880" bIns="146304">
            <a:noAutofit/>
          </a:bodyPr>
          <a:lstStyle>
            <a:lvl1pPr marL="0" indent="0">
              <a:spcBef>
                <a:spcPts val="0"/>
              </a:spcBef>
              <a:buNone/>
              <a:defRPr lang="en-US" sz="28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Contact information</a:t>
            </a:r>
          </a:p>
        </p:txBody>
      </p:sp>
      <p:sp>
        <p:nvSpPr>
          <p:cNvPr id="12" name="TextBox 11">
            <a:extLst>
              <a:ext uri="{FF2B5EF4-FFF2-40B4-BE49-F238E27FC236}">
                <a16:creationId xmlns:a16="http://schemas.microsoft.com/office/drawing/2014/main" id="{630B8BD6-A711-4A2B-B746-1B6F5FF44CFA}"/>
              </a:ext>
            </a:extLst>
          </p:cNvPr>
          <p:cNvSpPr txBox="1"/>
          <p:nvPr userDrawn="1"/>
        </p:nvSpPr>
        <p:spPr bwMode="black">
          <a:xfrm>
            <a:off x="323086" y="2209619"/>
            <a:ext cx="13983464" cy="1905181"/>
          </a:xfrm>
          <a:prstGeom prst="rect">
            <a:avLst/>
          </a:prstGeom>
          <a:noFill/>
        </p:spPr>
        <p:txBody>
          <a:bodyPr vert="horz" wrap="square" lIns="182880" tIns="91440" rIns="146304" bIns="91440" rtlCol="0" anchor="t" anchorCtr="0">
            <a:noAutofit/>
          </a:bodyPr>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sz="11500">
                <a:solidFill>
                  <a:schemeClr val="tx1"/>
                </a:solidFill>
              </a:rPr>
              <a:t>What will you build?</a:t>
            </a:r>
          </a:p>
        </p:txBody>
      </p:sp>
      <p:sp>
        <p:nvSpPr>
          <p:cNvPr id="11" name="Freeform: Shape 10">
            <a:extLst>
              <a:ext uri="{FF2B5EF4-FFF2-40B4-BE49-F238E27FC236}">
                <a16:creationId xmlns:a16="http://schemas.microsoft.com/office/drawing/2014/main" id="{A3BD0D3F-F2A6-4DB9-A080-8F7EA66F7F83}"/>
              </a:ext>
            </a:extLst>
          </p:cNvPr>
          <p:cNvSpPr/>
          <p:nvPr userDrawn="1"/>
        </p:nvSpPr>
        <p:spPr bwMode="black">
          <a:xfrm>
            <a:off x="538164" y="7509260"/>
            <a:ext cx="535483" cy="321252"/>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solidFill>
            <a:schemeClr val="tx1"/>
          </a:solidFill>
          <a:ln w="9525" cap="flat">
            <a:noFill/>
            <a:prstDash val="solid"/>
            <a:miter/>
          </a:ln>
        </p:spPr>
        <p:txBody>
          <a:bodyPr rtlCol="0" anchor="ctr"/>
          <a:lstStyle/>
          <a:p>
            <a:endParaRPr lang="en-US"/>
          </a:p>
        </p:txBody>
      </p:sp>
      <p:sp>
        <p:nvSpPr>
          <p:cNvPr id="13" name="TextBox 3">
            <a:extLst>
              <a:ext uri="{FF2B5EF4-FFF2-40B4-BE49-F238E27FC236}">
                <a16:creationId xmlns:a16="http://schemas.microsoft.com/office/drawing/2014/main" id="{E72E0899-9E18-4317-B7E5-C3F57DDAF139}"/>
              </a:ext>
            </a:extLst>
          </p:cNvPr>
          <p:cNvSpPr txBox="1">
            <a:spLocks noChangeArrowheads="1"/>
          </p:cNvSpPr>
          <p:nvPr userDrawn="1"/>
        </p:nvSpPr>
        <p:spPr bwMode="black">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a:solidFill>
                  <a:schemeClr val="tx1"/>
                </a:solidFill>
                <a:latin typeface="Amazon Ember" charset="0"/>
                <a:ea typeface="Amazon Ember" charset="0"/>
                <a:cs typeface="Amazon Ember" charset="0"/>
              </a:rPr>
              <a:t>© 2019, Amazon Web Services, Inc. or its affiliates. All rights reserved.</a:t>
            </a:r>
          </a:p>
        </p:txBody>
      </p:sp>
      <p:pic>
        <p:nvPicPr>
          <p:cNvPr id="15" name="Picture 28" descr="Picture 28">
            <a:extLst>
              <a:ext uri="{FF2B5EF4-FFF2-40B4-BE49-F238E27FC236}">
                <a16:creationId xmlns:a16="http://schemas.microsoft.com/office/drawing/2014/main" id="{B09AB6EB-E90B-BC4D-8659-E0578BFB4ED4}"/>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3258094" y="7508689"/>
            <a:ext cx="877330" cy="317080"/>
          </a:xfrm>
          <a:prstGeom prst="rect">
            <a:avLst/>
          </a:prstGeom>
          <a:ln w="12700">
            <a:miter lim="400000"/>
          </a:ln>
        </p:spPr>
      </p:pic>
    </p:spTree>
    <p:extLst>
      <p:ext uri="{BB962C8B-B14F-4D97-AF65-F5344CB8AC3E}">
        <p14:creationId xmlns:p14="http://schemas.microsoft.com/office/powerpoint/2010/main" val="15536898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urvey Reminder Layout">
    <p:bg>
      <p:bgRef idx="1001">
        <a:schemeClr val="bg1"/>
      </p:bgRef>
    </p:bg>
    <p:spTree>
      <p:nvGrpSpPr>
        <p:cNvPr id="1" name=""/>
        <p:cNvGrpSpPr/>
        <p:nvPr/>
      </p:nvGrpSpPr>
      <p:grpSpPr>
        <a:xfrm>
          <a:off x="0" y="0"/>
          <a:ext cx="0" cy="0"/>
          <a:chOff x="0" y="0"/>
          <a:chExt cx="0" cy="0"/>
        </a:xfrm>
      </p:grpSpPr>
      <p:pic>
        <p:nvPicPr>
          <p:cNvPr id="11" name="summitpink">
            <a:extLst>
              <a:ext uri="{FF2B5EF4-FFF2-40B4-BE49-F238E27FC236}">
                <a16:creationId xmlns:a16="http://schemas.microsoft.com/office/drawing/2014/main" id="{6011423D-FFAE-4823-B491-6D62F5F386C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blackWhite">
          <a:xfrm>
            <a:off x="0" y="0"/>
            <a:ext cx="14630400" cy="8229600"/>
          </a:xfrm>
          <a:prstGeom prst="rect">
            <a:avLst/>
          </a:prstGeom>
        </p:spPr>
      </p:pic>
      <p:sp>
        <p:nvSpPr>
          <p:cNvPr id="9" name="Freeform: Shape 8">
            <a:extLst>
              <a:ext uri="{FF2B5EF4-FFF2-40B4-BE49-F238E27FC236}">
                <a16:creationId xmlns:a16="http://schemas.microsoft.com/office/drawing/2014/main" id="{D154EE40-5E4D-46BC-B8B9-B781EA0D34CE}"/>
              </a:ext>
            </a:extLst>
          </p:cNvPr>
          <p:cNvSpPr/>
          <p:nvPr userDrawn="1"/>
        </p:nvSpPr>
        <p:spPr bwMode="black">
          <a:xfrm>
            <a:off x="538164" y="7509260"/>
            <a:ext cx="535483" cy="321252"/>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solidFill>
            <a:schemeClr val="tx1"/>
          </a:solidFill>
          <a:ln w="9525" cap="flat">
            <a:noFill/>
            <a:prstDash val="solid"/>
            <a:miter/>
          </a:ln>
        </p:spPr>
        <p:txBody>
          <a:bodyPr rtlCol="0" anchor="ctr"/>
          <a:lstStyle/>
          <a:p>
            <a:endParaRPr lang="en-US"/>
          </a:p>
        </p:txBody>
      </p:sp>
      <p:sp>
        <p:nvSpPr>
          <p:cNvPr id="12" name="TextBox 3">
            <a:extLst>
              <a:ext uri="{FF2B5EF4-FFF2-40B4-BE49-F238E27FC236}">
                <a16:creationId xmlns:a16="http://schemas.microsoft.com/office/drawing/2014/main" id="{0589A2F4-68C4-4A8D-BCDA-1ED2F9722023}"/>
              </a:ext>
            </a:extLst>
          </p:cNvPr>
          <p:cNvSpPr txBox="1">
            <a:spLocks noChangeArrowheads="1"/>
          </p:cNvSpPr>
          <p:nvPr userDrawn="1"/>
        </p:nvSpPr>
        <p:spPr bwMode="black">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a:solidFill>
                  <a:schemeClr val="tx1"/>
                </a:solidFill>
                <a:latin typeface="Amazon Ember" charset="0"/>
                <a:ea typeface="Amazon Ember" charset="0"/>
                <a:cs typeface="Amazon Ember" charset="0"/>
              </a:rPr>
              <a:t>© 2019, Amazon Web Services, Inc. or its affiliates. All rights reserved.</a:t>
            </a:r>
          </a:p>
        </p:txBody>
      </p:sp>
      <p:sp>
        <p:nvSpPr>
          <p:cNvPr id="10" name="TextBox 9">
            <a:extLst>
              <a:ext uri="{FF2B5EF4-FFF2-40B4-BE49-F238E27FC236}">
                <a16:creationId xmlns:a16="http://schemas.microsoft.com/office/drawing/2014/main" id="{C1D01847-5CAF-4FC3-8F2A-C22DD706ADBB}"/>
              </a:ext>
            </a:extLst>
          </p:cNvPr>
          <p:cNvSpPr txBox="1"/>
          <p:nvPr userDrawn="1"/>
        </p:nvSpPr>
        <p:spPr bwMode="white">
          <a:xfrm>
            <a:off x="2814726" y="3928082"/>
            <a:ext cx="9000949" cy="1791260"/>
          </a:xfrm>
          <a:prstGeom prst="rect">
            <a:avLst/>
          </a:prstGeom>
          <a:noFill/>
        </p:spPr>
        <p:txBody>
          <a:bodyPr wrap="square" lIns="182880" tIns="146304" rIns="182880" bIns="146304" rtlCol="0">
            <a:spAutoFit/>
          </a:bodyPr>
          <a:lstStyle/>
          <a:p>
            <a:pPr algn="ctr">
              <a:lnSpc>
                <a:spcPct val="90000"/>
              </a:lnSpc>
              <a:spcAft>
                <a:spcPts val="1800"/>
              </a:spcAft>
            </a:pPr>
            <a:r>
              <a:rPr lang="en-US" sz="5400">
                <a:gradFill>
                  <a:gsLst>
                    <a:gs pos="2917">
                      <a:schemeClr val="tx1"/>
                    </a:gs>
                    <a:gs pos="30000">
                      <a:schemeClr val="tx1"/>
                    </a:gs>
                  </a:gsLst>
                  <a:lin ang="5400000" scaled="0"/>
                </a:gradFill>
                <a:latin typeface="+mj-lt"/>
              </a:rPr>
              <a:t>Please complete the </a:t>
            </a:r>
            <a:br>
              <a:rPr lang="en-US" sz="5400">
                <a:gradFill>
                  <a:gsLst>
                    <a:gs pos="2917">
                      <a:schemeClr val="tx1"/>
                    </a:gs>
                    <a:gs pos="30000">
                      <a:schemeClr val="tx1"/>
                    </a:gs>
                  </a:gsLst>
                  <a:lin ang="5400000" scaled="0"/>
                </a:gradFill>
                <a:latin typeface="+mj-lt"/>
              </a:rPr>
            </a:br>
            <a:r>
              <a:rPr lang="en-US" sz="5400">
                <a:gradFill>
                  <a:gsLst>
                    <a:gs pos="2917">
                      <a:schemeClr val="tx1"/>
                    </a:gs>
                    <a:gs pos="30000">
                      <a:schemeClr val="tx1"/>
                    </a:gs>
                  </a:gsLst>
                  <a:lin ang="5400000" scaled="0"/>
                </a:gradFill>
                <a:latin typeface="+mj-lt"/>
              </a:rPr>
              <a:t>session survey.</a:t>
            </a:r>
          </a:p>
        </p:txBody>
      </p:sp>
      <p:sp>
        <p:nvSpPr>
          <p:cNvPr id="13" name="Oval 12">
            <a:extLst>
              <a:ext uri="{FF2B5EF4-FFF2-40B4-BE49-F238E27FC236}">
                <a16:creationId xmlns:a16="http://schemas.microsoft.com/office/drawing/2014/main" id="{BD23EE07-A5B5-48E3-9EA8-C1EAECD604BB}"/>
              </a:ext>
            </a:extLst>
          </p:cNvPr>
          <p:cNvSpPr/>
          <p:nvPr userDrawn="1"/>
        </p:nvSpPr>
        <p:spPr bwMode="auto">
          <a:xfrm>
            <a:off x="6370320" y="1445839"/>
            <a:ext cx="1889760" cy="1889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5760"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500" b="1">
                <a:gradFill>
                  <a:gsLst>
                    <a:gs pos="0">
                      <a:srgbClr val="FFFFFF"/>
                    </a:gs>
                    <a:gs pos="100000">
                      <a:srgbClr val="FFFFFF"/>
                    </a:gs>
                  </a:gsLst>
                  <a:lin ang="5400000" scaled="0"/>
                </a:gradFill>
                <a:ea typeface="Segoe UI" pitchFamily="34" charset="0"/>
                <a:cs typeface="Segoe UI" pitchFamily="34" charset="0"/>
              </a:rPr>
              <a:t>!</a:t>
            </a:r>
          </a:p>
        </p:txBody>
      </p:sp>
      <p:pic>
        <p:nvPicPr>
          <p:cNvPr id="15" name="Picture 28" descr="Picture 28">
            <a:extLst>
              <a:ext uri="{FF2B5EF4-FFF2-40B4-BE49-F238E27FC236}">
                <a16:creationId xmlns:a16="http://schemas.microsoft.com/office/drawing/2014/main" id="{2DCB96F7-F7FC-2641-BA1F-C4094C7AE6E9}"/>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3258094" y="7508689"/>
            <a:ext cx="877330" cy="317080"/>
          </a:xfrm>
          <a:prstGeom prst="rect">
            <a:avLst/>
          </a:prstGeom>
          <a:ln w="12700">
            <a:miter lim="400000"/>
          </a:ln>
        </p:spPr>
      </p:pic>
    </p:spTree>
    <p:extLst>
      <p:ext uri="{BB962C8B-B14F-4D97-AF65-F5344CB8AC3E}">
        <p14:creationId xmlns:p14="http://schemas.microsoft.com/office/powerpoint/2010/main" val="3029898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Blank_White">
    <p:spTree>
      <p:nvGrpSpPr>
        <p:cNvPr id="1" name=""/>
        <p:cNvGrpSpPr/>
        <p:nvPr/>
      </p:nvGrpSpPr>
      <p:grpSpPr>
        <a:xfrm>
          <a:off x="0" y="0"/>
          <a:ext cx="0" cy="0"/>
          <a:chOff x="0" y="0"/>
          <a:chExt cx="0" cy="0"/>
        </a:xfrm>
      </p:grpSpPr>
      <p:pic>
        <p:nvPicPr>
          <p:cNvPr id="2" name="Picture 28" descr="Picture 28">
            <a:extLst>
              <a:ext uri="{FF2B5EF4-FFF2-40B4-BE49-F238E27FC236}">
                <a16:creationId xmlns:a16="http://schemas.microsoft.com/office/drawing/2014/main" id="{014FD998-3641-CB44-91F0-F3D230C93AC5}"/>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3258094" y="7508689"/>
            <a:ext cx="877330" cy="317080"/>
          </a:xfrm>
          <a:prstGeom prst="rect">
            <a:avLst/>
          </a:prstGeom>
          <a:ln w="12700">
            <a:miter lim="400000"/>
          </a:ln>
        </p:spPr>
      </p:pic>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de Snippe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612209" y="7868336"/>
            <a:ext cx="4843781" cy="17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1120" b="0" i="0">
                <a:solidFill>
                  <a:srgbClr val="7F7F7F"/>
                </a:solidFill>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hasCustomPrompt="1"/>
          </p:nvPr>
        </p:nvSpPr>
        <p:spPr>
          <a:xfrm>
            <a:off x="570585" y="1565114"/>
            <a:ext cx="13518488" cy="3663247"/>
          </a:xfrm>
        </p:spPr>
        <p:txBody>
          <a:bodyPr/>
          <a:lstStyle>
            <a:lvl1pPr>
              <a:defRPr sz="1440" b="0" i="0" spc="0" baseline="0">
                <a:solidFill>
                  <a:schemeClr val="accent2"/>
                </a:solidFill>
                <a:latin typeface="Lucida Console" charset="0"/>
                <a:ea typeface="Lucida Console" charset="0"/>
                <a:cs typeface="Lucida Console" charset="0"/>
              </a:defRPr>
            </a:lvl1pPr>
            <a:lvl2pPr>
              <a:defRPr sz="1920" b="0" i="0" spc="0" baseline="0">
                <a:latin typeface="Lucida Console" charset="0"/>
                <a:ea typeface="Lucida Console" charset="0"/>
                <a:cs typeface="Lucida Console" charset="0"/>
              </a:defRPr>
            </a:lvl2pPr>
            <a:lvl3pPr>
              <a:defRPr sz="1920" b="0" i="0" spc="0" baseline="0">
                <a:latin typeface="Lucida Console" charset="0"/>
                <a:ea typeface="Lucida Console" charset="0"/>
                <a:cs typeface="Lucida Console" charset="0"/>
              </a:defRPr>
            </a:lvl3pPr>
            <a:lvl4pPr>
              <a:defRPr sz="1920" b="0" i="0" spc="0" baseline="0">
                <a:latin typeface="Lucida Console" charset="0"/>
                <a:ea typeface="Lucida Console" charset="0"/>
                <a:cs typeface="Lucida Console" charset="0"/>
              </a:defRPr>
            </a:lvl4pPr>
            <a:lvl5pPr>
              <a:defRPr sz="1920" b="0" i="0" spc="0" baseline="0">
                <a:latin typeface="Lucida Console" charset="0"/>
                <a:ea typeface="Lucida Console" charset="0"/>
                <a:cs typeface="Lucida Console" charset="0"/>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1" name="Title 1"/>
          <p:cNvSpPr>
            <a:spLocks noGrp="1"/>
          </p:cNvSpPr>
          <p:nvPr>
            <p:ph type="title" hasCustomPrompt="1"/>
          </p:nvPr>
        </p:nvSpPr>
        <p:spPr>
          <a:xfrm>
            <a:off x="570584" y="555955"/>
            <a:ext cx="13518490" cy="751728"/>
          </a:xfrm>
        </p:spPr>
        <p:txBody>
          <a:bodyPr lIns="91440" tIns="45720" rIns="91440" bIns="45720"/>
          <a:lstStyle>
            <a:lvl1pPr>
              <a:defRPr b="0" i="0" spc="480">
                <a:latin typeface="Amazon Ember Light" charset="0"/>
                <a:ea typeface="Amazon Ember Light" charset="0"/>
                <a:cs typeface="Amazon Ember Light" charset="0"/>
              </a:defRPr>
            </a:lvl1pPr>
          </a:lstStyle>
          <a:p>
            <a:r>
              <a:rPr lang="en-US" dirty="0"/>
              <a:t>CLICK TO EDIT MASTER TITLE STYLE</a:t>
            </a:r>
          </a:p>
        </p:txBody>
      </p:sp>
    </p:spTree>
    <p:extLst>
      <p:ext uri="{BB962C8B-B14F-4D97-AF65-F5344CB8AC3E}">
        <p14:creationId xmlns:p14="http://schemas.microsoft.com/office/powerpoint/2010/main" val="2666955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Conten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612209" y="7868336"/>
            <a:ext cx="4843781" cy="17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1120" b="0" i="0" dirty="0">
                <a:solidFill>
                  <a:srgbClr val="7F7F7F"/>
                </a:solidFill>
                <a:latin typeface="Amazon Ember" charset="0"/>
                <a:ea typeface="Amazon Ember" charset="0"/>
                <a:cs typeface="Amazon Ember" charset="0"/>
              </a:rPr>
              <a:t>© 2018, Amazon Web Services, Inc. or its Affiliates. All rights reserved.</a:t>
            </a:r>
          </a:p>
        </p:txBody>
      </p:sp>
      <p:sp>
        <p:nvSpPr>
          <p:cNvPr id="2" name="Title 1"/>
          <p:cNvSpPr>
            <a:spLocks noGrp="1"/>
          </p:cNvSpPr>
          <p:nvPr>
            <p:ph type="title" hasCustomPrompt="1"/>
          </p:nvPr>
        </p:nvSpPr>
        <p:spPr>
          <a:xfrm>
            <a:off x="570584" y="555955"/>
            <a:ext cx="13518490" cy="751728"/>
          </a:xfrm>
        </p:spPr>
        <p:txBody>
          <a:bodyPr lIns="91440" tIns="45720" rIns="91440" bIns="45720"/>
          <a:lstStyle>
            <a:lvl1pPr>
              <a:defRPr b="0" i="0" spc="480">
                <a:latin typeface="Amazon Ember Light" charset="0"/>
                <a:ea typeface="Amazon Ember Light" charset="0"/>
                <a:cs typeface="Amazon Ember Light" charset="0"/>
              </a:defRPr>
            </a:lvl1pPr>
          </a:lstStyle>
          <a:p>
            <a:r>
              <a:rPr lang="en-US" dirty="0"/>
              <a:t>CLICK TO EDIT MASTER TITLE STYLE</a:t>
            </a:r>
          </a:p>
        </p:txBody>
      </p:sp>
      <p:sp>
        <p:nvSpPr>
          <p:cNvPr id="7" name="Content Placeholder 6"/>
          <p:cNvSpPr>
            <a:spLocks noGrp="1"/>
          </p:cNvSpPr>
          <p:nvPr>
            <p:ph sz="quarter" idx="10"/>
          </p:nvPr>
        </p:nvSpPr>
        <p:spPr>
          <a:xfrm>
            <a:off x="570585" y="1565113"/>
            <a:ext cx="13518488" cy="1932773"/>
          </a:xfrm>
        </p:spPr>
        <p:txBody>
          <a:bodyPr/>
          <a:lstStyle>
            <a:lvl1pPr>
              <a:defRPr sz="1920" b="0" i="0" spc="80" baseline="0">
                <a:latin typeface="Amazon Ember" charset="0"/>
                <a:ea typeface="Amazon Ember" charset="0"/>
                <a:cs typeface="Amazon Ember" charset="0"/>
              </a:defRPr>
            </a:lvl1pPr>
            <a:lvl2pPr>
              <a:defRPr sz="1920" b="0" i="0" spc="80" baseline="0">
                <a:latin typeface="Amazon Ember" charset="0"/>
                <a:ea typeface="Amazon Ember" charset="0"/>
                <a:cs typeface="Amazon Ember" charset="0"/>
              </a:defRPr>
            </a:lvl2pPr>
            <a:lvl3pPr>
              <a:defRPr sz="1920" b="0" i="0" spc="80" baseline="0">
                <a:latin typeface="Amazon Ember" charset="0"/>
                <a:ea typeface="Amazon Ember" charset="0"/>
                <a:cs typeface="Amazon Ember" charset="0"/>
              </a:defRPr>
            </a:lvl3pPr>
            <a:lvl4pPr>
              <a:defRPr sz="1920" b="0" i="0" spc="80" baseline="0">
                <a:latin typeface="Amazon Ember" charset="0"/>
                <a:ea typeface="Amazon Ember" charset="0"/>
                <a:cs typeface="Amazon Ember" charset="0"/>
              </a:defRPr>
            </a:lvl4pPr>
            <a:lvl5pPr>
              <a:defRPr sz="1920" b="0" i="0" spc="8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8809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_TwoSpeakers">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CD699BB-11E7-4913-B301-5E3E6D2BE46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white">
          <a:xfrm>
            <a:off x="0" y="0"/>
            <a:ext cx="14630400" cy="8229600"/>
          </a:xfrm>
          <a:prstGeom prst="rect">
            <a:avLst/>
          </a:prstGeom>
        </p:spPr>
      </p:pic>
      <p:sp>
        <p:nvSpPr>
          <p:cNvPr id="9" name="Title 1"/>
          <p:cNvSpPr>
            <a:spLocks noGrp="1"/>
          </p:cNvSpPr>
          <p:nvPr>
            <p:ph type="title" hasCustomPrompt="1"/>
          </p:nvPr>
        </p:nvSpPr>
        <p:spPr bwMode="black">
          <a:xfrm>
            <a:off x="323088" y="2330011"/>
            <a:ext cx="10459209" cy="1850571"/>
          </a:xfrm>
          <a:noFill/>
        </p:spPr>
        <p:txBody>
          <a:bodyPr lIns="182880" tIns="146304" rIns="182880" bIns="146304" anchor="t" anchorCtr="0"/>
          <a:lstStyle>
            <a:lvl1pPr>
              <a:defRPr sz="5400" spc="-118" baseline="0">
                <a:solidFill>
                  <a:schemeClr val="tx1"/>
                </a:solidFill>
              </a:defRPr>
            </a:lvl1pPr>
          </a:lstStyle>
          <a:p>
            <a:r>
              <a:rPr lang="en-US" dirty="0"/>
              <a:t>Presentation title here</a:t>
            </a:r>
          </a:p>
        </p:txBody>
      </p:sp>
      <p:sp>
        <p:nvSpPr>
          <p:cNvPr id="3" name="Text Placeholder 2"/>
          <p:cNvSpPr>
            <a:spLocks noGrp="1"/>
          </p:cNvSpPr>
          <p:nvPr>
            <p:ph type="body" sz="quarter" idx="14" hasCustomPrompt="1"/>
          </p:nvPr>
        </p:nvSpPr>
        <p:spPr bwMode="black">
          <a:xfrm>
            <a:off x="323851" y="4652963"/>
            <a:ext cx="5238749" cy="1380399"/>
          </a:xfrm>
        </p:spPr>
        <p:txBody>
          <a:bodyPr lIns="182880" tIns="146304" rIns="182880" bIns="146304">
            <a:noAutofit/>
          </a:bodyPr>
          <a:lstStyle>
            <a:lvl1pPr marL="0" indent="0">
              <a:spcBef>
                <a:spcPts val="0"/>
              </a:spcBef>
              <a:buNone/>
              <a:defRPr lang="en-US" sz="24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4" name="Text Placeholder 3"/>
          <p:cNvSpPr>
            <a:spLocks noGrp="1"/>
          </p:cNvSpPr>
          <p:nvPr>
            <p:ph type="body" sz="quarter" idx="15" hasCustomPrompt="1"/>
          </p:nvPr>
        </p:nvSpPr>
        <p:spPr bwMode="black">
          <a:xfrm>
            <a:off x="323088" y="1471315"/>
            <a:ext cx="10459210" cy="572464"/>
          </a:xfrm>
        </p:spPr>
        <p:txBody>
          <a:bodyPr vert="horz" wrap="square" lIns="182880" tIns="146304" rIns="182880" bIns="146304" rtlCol="0">
            <a:spAutoFit/>
          </a:bodyPr>
          <a:lstStyle>
            <a:lvl1pPr>
              <a:defRPr lang="en-US" sz="2000" spc="600" baseline="0" dirty="0">
                <a:solidFill>
                  <a:schemeClr val="tx1"/>
                </a:solidFill>
              </a:defRPr>
            </a:lvl1pPr>
          </a:lstStyle>
          <a:p>
            <a:pPr marL="0" lvl="0" indent="0">
              <a:buNone/>
            </a:pPr>
            <a:r>
              <a:rPr lang="en-US" dirty="0" err="1"/>
              <a:t>SessionID</a:t>
            </a:r>
            <a:endParaRPr lang="en-US" dirty="0"/>
          </a:p>
        </p:txBody>
      </p:sp>
      <p:sp>
        <p:nvSpPr>
          <p:cNvPr id="19" name="Text Placeholder 2">
            <a:extLst>
              <a:ext uri="{FF2B5EF4-FFF2-40B4-BE49-F238E27FC236}">
                <a16:creationId xmlns:a16="http://schemas.microsoft.com/office/drawing/2014/main" id="{F2225D5F-0ED5-4581-A2C0-55B5A05E2F64}"/>
              </a:ext>
            </a:extLst>
          </p:cNvPr>
          <p:cNvSpPr>
            <a:spLocks noGrp="1"/>
          </p:cNvSpPr>
          <p:nvPr>
            <p:ph type="body" sz="quarter" idx="18" hasCustomPrompt="1"/>
          </p:nvPr>
        </p:nvSpPr>
        <p:spPr bwMode="black">
          <a:xfrm>
            <a:off x="5562600" y="4652963"/>
            <a:ext cx="5219697" cy="1380399"/>
          </a:xfrm>
        </p:spPr>
        <p:txBody>
          <a:bodyPr lIns="182880" tIns="146304" rIns="182880" bIns="146304">
            <a:noAutofit/>
          </a:bodyPr>
          <a:lstStyle>
            <a:lvl1pPr marL="0" indent="0">
              <a:spcBef>
                <a:spcPts val="0"/>
              </a:spcBef>
              <a:buNone/>
              <a:defRPr lang="en-US" sz="24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12" name="TextBox 3">
            <a:extLst>
              <a:ext uri="{FF2B5EF4-FFF2-40B4-BE49-F238E27FC236}">
                <a16:creationId xmlns:a16="http://schemas.microsoft.com/office/drawing/2014/main" id="{05E284F4-9467-43F4-B445-7D9D9A904B46}"/>
              </a:ext>
            </a:extLst>
          </p:cNvPr>
          <p:cNvSpPr txBox="1">
            <a:spLocks noChangeArrowheads="1"/>
          </p:cNvSpPr>
          <p:nvPr userDrawn="1"/>
        </p:nvSpPr>
        <p:spPr bwMode="black">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a:solidFill>
                  <a:schemeClr val="tx1"/>
                </a:solidFill>
                <a:latin typeface="Amazon Ember" charset="0"/>
                <a:ea typeface="Amazon Ember" charset="0"/>
                <a:cs typeface="Amazon Ember" charset="0"/>
              </a:rPr>
              <a:t>© 2019, Amazon Web Services, Inc. or its affiliates. All rights reserved.</a:t>
            </a:r>
          </a:p>
        </p:txBody>
      </p:sp>
      <p:sp>
        <p:nvSpPr>
          <p:cNvPr id="16" name="Freeform: Shape 15">
            <a:extLst>
              <a:ext uri="{FF2B5EF4-FFF2-40B4-BE49-F238E27FC236}">
                <a16:creationId xmlns:a16="http://schemas.microsoft.com/office/drawing/2014/main" id="{7CCB0038-A61B-483A-903F-8FF38E4BB38E}"/>
              </a:ext>
            </a:extLst>
          </p:cNvPr>
          <p:cNvSpPr/>
          <p:nvPr userDrawn="1"/>
        </p:nvSpPr>
        <p:spPr bwMode="black">
          <a:xfrm>
            <a:off x="538164" y="7509260"/>
            <a:ext cx="535483" cy="321252"/>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solidFill>
            <a:schemeClr val="tx1"/>
          </a:solidFill>
          <a:ln w="9525" cap="flat">
            <a:noFill/>
            <a:prstDash val="solid"/>
            <a:miter/>
          </a:ln>
        </p:spPr>
        <p:txBody>
          <a:bodyPr rtlCol="0" anchor="ctr"/>
          <a:lstStyle/>
          <a:p>
            <a:endParaRPr lang="en-US"/>
          </a:p>
        </p:txBody>
      </p:sp>
      <p:pic>
        <p:nvPicPr>
          <p:cNvPr id="17" name="Picture 28" descr="Picture 28">
            <a:extLst>
              <a:ext uri="{FF2B5EF4-FFF2-40B4-BE49-F238E27FC236}">
                <a16:creationId xmlns:a16="http://schemas.microsoft.com/office/drawing/2014/main" id="{822AF345-1EC7-0748-BFB6-CE219F36304E}"/>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3258094" y="7508689"/>
            <a:ext cx="877330" cy="317080"/>
          </a:xfrm>
          <a:prstGeom prst="rect">
            <a:avLst/>
          </a:prstGeom>
          <a:ln w="12700">
            <a:miter lim="400000"/>
          </a:ln>
        </p:spPr>
      </p:pic>
    </p:spTree>
    <p:extLst>
      <p:ext uri="{BB962C8B-B14F-4D97-AF65-F5344CB8AC3E}">
        <p14:creationId xmlns:p14="http://schemas.microsoft.com/office/powerpoint/2010/main" val="20917654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_ThreeSpeakers">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383F5EE-B4F7-479E-8397-30873492A9F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white">
          <a:xfrm>
            <a:off x="0" y="0"/>
            <a:ext cx="14630400" cy="8229600"/>
          </a:xfrm>
          <a:prstGeom prst="rect">
            <a:avLst/>
          </a:prstGeom>
        </p:spPr>
      </p:pic>
      <p:sp>
        <p:nvSpPr>
          <p:cNvPr id="9" name="Title 1"/>
          <p:cNvSpPr>
            <a:spLocks noGrp="1"/>
          </p:cNvSpPr>
          <p:nvPr>
            <p:ph type="title" hasCustomPrompt="1"/>
          </p:nvPr>
        </p:nvSpPr>
        <p:spPr bwMode="auto">
          <a:xfrm>
            <a:off x="323088" y="2330011"/>
            <a:ext cx="10459211" cy="1850571"/>
          </a:xfrm>
          <a:noFill/>
        </p:spPr>
        <p:txBody>
          <a:bodyPr lIns="182880" tIns="146304" rIns="182880" bIns="146304" anchor="t" anchorCtr="0"/>
          <a:lstStyle>
            <a:lvl1pPr>
              <a:defRPr sz="5400" spc="-118" baseline="0">
                <a:solidFill>
                  <a:schemeClr val="tx1"/>
                </a:solidFill>
              </a:defRPr>
            </a:lvl1pPr>
          </a:lstStyle>
          <a:p>
            <a:r>
              <a:rPr lang="en-US" dirty="0"/>
              <a:t>Presentation title here</a:t>
            </a:r>
          </a:p>
        </p:txBody>
      </p:sp>
      <p:sp>
        <p:nvSpPr>
          <p:cNvPr id="3" name="Text Placeholder 2"/>
          <p:cNvSpPr>
            <a:spLocks noGrp="1"/>
          </p:cNvSpPr>
          <p:nvPr>
            <p:ph type="body" sz="quarter" idx="14" hasCustomPrompt="1"/>
          </p:nvPr>
        </p:nvSpPr>
        <p:spPr bwMode="auto">
          <a:xfrm>
            <a:off x="323851" y="4652963"/>
            <a:ext cx="3467100" cy="1380399"/>
          </a:xfrm>
        </p:spPr>
        <p:txBody>
          <a:bodyPr lIns="182880" tIns="146304" rIns="182880" bIns="146304">
            <a:noAutofit/>
          </a:bodyPr>
          <a:lstStyle>
            <a:lvl1pPr marL="0" indent="0">
              <a:spcBef>
                <a:spcPts val="0"/>
              </a:spcBef>
              <a:buNone/>
              <a:defRPr lang="en-US" sz="24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4" name="Text Placeholder 3"/>
          <p:cNvSpPr>
            <a:spLocks noGrp="1"/>
          </p:cNvSpPr>
          <p:nvPr>
            <p:ph type="body" sz="quarter" idx="15" hasCustomPrompt="1"/>
          </p:nvPr>
        </p:nvSpPr>
        <p:spPr>
          <a:xfrm>
            <a:off x="323088" y="1471315"/>
            <a:ext cx="10459210" cy="572464"/>
          </a:xfrm>
        </p:spPr>
        <p:txBody>
          <a:bodyPr vert="horz" wrap="square" lIns="182880" tIns="146304" rIns="182880" bIns="146304" rtlCol="0">
            <a:spAutoFit/>
          </a:bodyPr>
          <a:lstStyle>
            <a:lvl1pPr>
              <a:defRPr lang="en-US" sz="2000" spc="600" baseline="0" dirty="0">
                <a:solidFill>
                  <a:schemeClr val="tx1"/>
                </a:solidFill>
              </a:defRPr>
            </a:lvl1pPr>
          </a:lstStyle>
          <a:p>
            <a:pPr marL="0" lvl="0" indent="0">
              <a:buNone/>
            </a:pPr>
            <a:r>
              <a:rPr lang="en-US" dirty="0" err="1"/>
              <a:t>SessionID</a:t>
            </a:r>
            <a:endParaRPr lang="en-US" dirty="0"/>
          </a:p>
        </p:txBody>
      </p:sp>
      <p:sp>
        <p:nvSpPr>
          <p:cNvPr id="15" name="Text Placeholder 2">
            <a:extLst>
              <a:ext uri="{FF2B5EF4-FFF2-40B4-BE49-F238E27FC236}">
                <a16:creationId xmlns:a16="http://schemas.microsoft.com/office/drawing/2014/main" id="{C3C66111-A5DF-40D5-A01B-0A66C984B0BA}"/>
              </a:ext>
            </a:extLst>
          </p:cNvPr>
          <p:cNvSpPr>
            <a:spLocks noGrp="1"/>
          </p:cNvSpPr>
          <p:nvPr>
            <p:ph type="body" sz="quarter" idx="16" hasCustomPrompt="1"/>
          </p:nvPr>
        </p:nvSpPr>
        <p:spPr bwMode="auto">
          <a:xfrm>
            <a:off x="4914593" y="4652963"/>
            <a:ext cx="3467100" cy="1380399"/>
          </a:xfrm>
        </p:spPr>
        <p:txBody>
          <a:bodyPr lIns="182880" tIns="146304" rIns="182880" bIns="146304">
            <a:noAutofit/>
          </a:bodyPr>
          <a:lstStyle>
            <a:lvl1pPr marL="0" indent="0">
              <a:spcBef>
                <a:spcPts val="0"/>
              </a:spcBef>
              <a:buNone/>
              <a:defRPr lang="en-US" sz="24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16" name="Text Placeholder 2">
            <a:extLst>
              <a:ext uri="{FF2B5EF4-FFF2-40B4-BE49-F238E27FC236}">
                <a16:creationId xmlns:a16="http://schemas.microsoft.com/office/drawing/2014/main" id="{9673D9BF-43B5-4C63-9CF5-575796F7042C}"/>
              </a:ext>
            </a:extLst>
          </p:cNvPr>
          <p:cNvSpPr>
            <a:spLocks noGrp="1"/>
          </p:cNvSpPr>
          <p:nvPr>
            <p:ph type="body" sz="quarter" idx="17" hasCustomPrompt="1"/>
          </p:nvPr>
        </p:nvSpPr>
        <p:spPr bwMode="auto">
          <a:xfrm>
            <a:off x="9505335" y="4652963"/>
            <a:ext cx="3467100" cy="1380399"/>
          </a:xfrm>
        </p:spPr>
        <p:txBody>
          <a:bodyPr lIns="182880" tIns="146304" rIns="182880" bIns="146304">
            <a:noAutofit/>
          </a:bodyPr>
          <a:lstStyle>
            <a:lvl1pPr marL="0" indent="0">
              <a:spcBef>
                <a:spcPts val="0"/>
              </a:spcBef>
              <a:buNone/>
              <a:defRPr lang="en-US" sz="24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13" name="TextBox 3">
            <a:extLst>
              <a:ext uri="{FF2B5EF4-FFF2-40B4-BE49-F238E27FC236}">
                <a16:creationId xmlns:a16="http://schemas.microsoft.com/office/drawing/2014/main" id="{8EB09985-DDBD-43D9-A4A3-6F4555DFC34A}"/>
              </a:ext>
            </a:extLst>
          </p:cNvPr>
          <p:cNvSpPr txBox="1">
            <a:spLocks noChangeArrowheads="1"/>
          </p:cNvSpPr>
          <p:nvPr userDrawn="1"/>
        </p:nvSpPr>
        <p:spPr bwMode="black">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a:solidFill>
                  <a:schemeClr val="tx1"/>
                </a:solidFill>
                <a:latin typeface="Amazon Ember" charset="0"/>
                <a:ea typeface="Amazon Ember" charset="0"/>
                <a:cs typeface="Amazon Ember" charset="0"/>
              </a:rPr>
              <a:t>© 2019, Amazon Web Services, Inc. or its affiliates. All rights reserved.</a:t>
            </a:r>
          </a:p>
        </p:txBody>
      </p:sp>
      <p:sp>
        <p:nvSpPr>
          <p:cNvPr id="19" name="Freeform: Shape 18">
            <a:extLst>
              <a:ext uri="{FF2B5EF4-FFF2-40B4-BE49-F238E27FC236}">
                <a16:creationId xmlns:a16="http://schemas.microsoft.com/office/drawing/2014/main" id="{33FD77D4-3A14-4331-AA04-9DFC5AAA4CD5}"/>
              </a:ext>
            </a:extLst>
          </p:cNvPr>
          <p:cNvSpPr/>
          <p:nvPr userDrawn="1"/>
        </p:nvSpPr>
        <p:spPr bwMode="black">
          <a:xfrm>
            <a:off x="538164" y="7509260"/>
            <a:ext cx="535483" cy="321252"/>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solidFill>
            <a:schemeClr val="tx1"/>
          </a:solidFill>
          <a:ln w="9525" cap="flat">
            <a:noFill/>
            <a:prstDash val="solid"/>
            <a:miter/>
          </a:ln>
        </p:spPr>
        <p:txBody>
          <a:bodyPr rtlCol="0" anchor="ctr"/>
          <a:lstStyle/>
          <a:p>
            <a:endParaRPr lang="en-US"/>
          </a:p>
        </p:txBody>
      </p:sp>
      <p:pic>
        <p:nvPicPr>
          <p:cNvPr id="20" name="Picture 28" descr="Picture 28">
            <a:extLst>
              <a:ext uri="{FF2B5EF4-FFF2-40B4-BE49-F238E27FC236}">
                <a16:creationId xmlns:a16="http://schemas.microsoft.com/office/drawing/2014/main" id="{92FBD6B4-287E-A14C-80D7-4E7622204F0E}"/>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3258094" y="7508689"/>
            <a:ext cx="877330" cy="317080"/>
          </a:xfrm>
          <a:prstGeom prst="rect">
            <a:avLst/>
          </a:prstGeom>
          <a:ln w="12700">
            <a:miter lim="400000"/>
          </a:ln>
        </p:spPr>
      </p:pic>
    </p:spTree>
    <p:extLst>
      <p:ext uri="{BB962C8B-B14F-4D97-AF65-F5344CB8AC3E}">
        <p14:creationId xmlns:p14="http://schemas.microsoft.com/office/powerpoint/2010/main" val="37804059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4647775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an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vert="horz" wrap="square" lIns="182880" tIns="146304" rIns="182880" bIns="146304" rtlCol="0" anchor="t">
            <a:noAutofit/>
          </a:bodyPr>
          <a:lstStyle>
            <a:lvl1pPr>
              <a:defRPr lang="en-US"/>
            </a:lvl1pPr>
          </a:lstStyle>
          <a:p>
            <a:pPr lvl="0"/>
            <a:r>
              <a:rPr lang="en-US"/>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323089" y="1427015"/>
            <a:ext cx="13984225" cy="2265236"/>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661400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and_Bullete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vert="horz" wrap="square" lIns="182880" tIns="146304" rIns="182880" bIns="146304" rtlCol="0" anchor="t">
            <a:noAutofit/>
          </a:bodyPr>
          <a:lstStyle>
            <a:lvl1pPr>
              <a:defRPr lang="en-US"/>
            </a:lvl1pPr>
          </a:lstStyle>
          <a:p>
            <a:pPr lvl="0"/>
            <a:r>
              <a:rPr lang="en-US"/>
              <a:t>Click to edit Master title style</a:t>
            </a:r>
            <a:endParaRPr lang="en-US" dirty="0"/>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323089" y="1427015"/>
            <a:ext cx="13984225" cy="2265236"/>
          </a:xfrm>
          <a:prstGeom prst="rect">
            <a:avLst/>
          </a:prstGeom>
        </p:spPr>
        <p:txBody>
          <a:bodyPr vert="horz" wrap="square" lIns="182880" tIns="146304" rIns="182880" bIns="146304" rtlCol="0">
            <a:spAutoFit/>
          </a:bodyPr>
          <a:lstStyle>
            <a:lvl1pPr marL="457200" indent="-457200">
              <a:buFont typeface="Arial" panose="020B0604020202020204" pitchFamily="34" charset="0"/>
              <a:buChar char="•"/>
              <a:defRPr/>
            </a:lvl1pPr>
            <a:lvl2pPr marL="746288" indent="-342900">
              <a:buFont typeface="Arial" panose="020B0604020202020204" pitchFamily="34" charset="0"/>
              <a:buChar char="•"/>
              <a:defRPr/>
            </a:lvl2pPr>
            <a:lvl3pPr marL="1015213" indent="-342900">
              <a:buFont typeface="Arial" panose="020B0604020202020204" pitchFamily="34" charset="0"/>
              <a:buChar char="•"/>
              <a:defRPr/>
            </a:lvl3pPr>
            <a:lvl4pPr marL="1284138" indent="-342900">
              <a:buFont typeface="Arial" panose="020B0604020202020204" pitchFamily="34" charset="0"/>
              <a:buChar char="•"/>
              <a:defRPr/>
            </a:lvl4pPr>
            <a:lvl5pPr marL="1553063" indent="-3429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352309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82880" tIns="146304" rIns="182880" bIns="146304" rtlCol="0" anchor="t">
            <a:noAutofit/>
          </a:bodyPr>
          <a:lstStyle>
            <a:lvl1pPr>
              <a:defRPr lang="en-US" dirty="0"/>
            </a:lvl1pPr>
          </a:lstStyle>
          <a:p>
            <a:pPr lvl="0"/>
            <a:r>
              <a:rPr lang="en-US"/>
              <a:t>Click to edit Master title style</a:t>
            </a:r>
            <a:endParaRPr lang="en-US" dirty="0"/>
          </a:p>
        </p:txBody>
      </p:sp>
      <p:sp>
        <p:nvSpPr>
          <p:cNvPr id="6" name="Text Placeholder 5"/>
          <p:cNvSpPr>
            <a:spLocks noGrp="1"/>
          </p:cNvSpPr>
          <p:nvPr>
            <p:ph type="body" sz="quarter" idx="10" hasCustomPrompt="1"/>
          </p:nvPr>
        </p:nvSpPr>
        <p:spPr>
          <a:xfrm>
            <a:off x="323088" y="1427011"/>
            <a:ext cx="6305572" cy="2265236"/>
          </a:xfrm>
        </p:spPr>
        <p:txBody>
          <a:bodyPr vert="horz" wrap="square" lIns="182880" tIns="146304" rIns="182880" bIns="146304" rtlCol="0">
            <a:sp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7531060" y="1427011"/>
            <a:ext cx="6305572" cy="2265236"/>
          </a:xfrm>
        </p:spPr>
        <p:txBody>
          <a:bodyPr vert="horz" wrap="square" lIns="182880" tIns="146304" rIns="182880" bIns="146304" rtlCol="0">
            <a:sp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26291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_Column_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82880" tIns="146304" rIns="182880" bIns="146304" rtlCol="0" anchor="t">
            <a:noAutofit/>
          </a:bodyPr>
          <a:lstStyle>
            <a:lvl1pPr>
              <a:defRPr lang="en-US" dirty="0"/>
            </a:lvl1pPr>
          </a:lstStyle>
          <a:p>
            <a:pPr lvl="0"/>
            <a:r>
              <a:rPr lang="en-US"/>
              <a:t>Click to edit Master title style</a:t>
            </a:r>
            <a:endParaRPr lang="en-US" dirty="0"/>
          </a:p>
        </p:txBody>
      </p:sp>
      <p:sp>
        <p:nvSpPr>
          <p:cNvPr id="6" name="Text Placeholder 5"/>
          <p:cNvSpPr>
            <a:spLocks noGrp="1"/>
          </p:cNvSpPr>
          <p:nvPr>
            <p:ph type="body" sz="quarter" idx="10" hasCustomPrompt="1"/>
          </p:nvPr>
        </p:nvSpPr>
        <p:spPr>
          <a:xfrm>
            <a:off x="323088" y="1427011"/>
            <a:ext cx="6305572" cy="2708434"/>
          </a:xfrm>
        </p:spPr>
        <p:txBody>
          <a:bodyPr vert="horz" wrap="square" lIns="182880" tIns="146304" rIns="182880" bIns="146304" rtlCol="0">
            <a:spAutoFit/>
          </a:bodyPr>
          <a:lstStyle>
            <a:lvl1pPr marL="457200" indent="-457200">
              <a:buFont typeface="Arial" panose="020B0604020202020204" pitchFamily="34" charset="0"/>
              <a:buChar char="•"/>
              <a:defRPr lang="en-US" dirty="0"/>
            </a:lvl1pPr>
            <a:lvl2pPr marL="746288" indent="-342900">
              <a:buFont typeface="Arial" panose="020B0604020202020204" pitchFamily="34" charset="0"/>
              <a:buChar char="•"/>
              <a:defRPr lang="en-US" dirty="0"/>
            </a:lvl2pPr>
            <a:lvl3pPr marL="1015213" indent="-342900">
              <a:buFont typeface="Arial" panose="020B0604020202020204" pitchFamily="34" charset="0"/>
              <a:buChar char="•"/>
              <a:defRPr lang="en-US" dirty="0"/>
            </a:lvl3pPr>
            <a:lvl4pPr marL="1284138" indent="-342900">
              <a:buFont typeface="Arial" panose="020B0604020202020204" pitchFamily="34" charset="0"/>
              <a:buChar char="•"/>
              <a:defRPr lang="en-US" dirty="0"/>
            </a:lvl4pPr>
            <a:lvl5pPr marL="1553063" indent="-342900">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7531060" y="1427011"/>
            <a:ext cx="6305572" cy="2708434"/>
          </a:xfrm>
        </p:spPr>
        <p:txBody>
          <a:bodyPr vert="horz" wrap="square" lIns="182880" tIns="146304" rIns="182880" bIns="146304" rtlCol="0">
            <a:spAutoFit/>
          </a:bodyPr>
          <a:lstStyle>
            <a:lvl1pPr marL="457200" indent="-457200">
              <a:buFont typeface="Arial" panose="020B0604020202020204" pitchFamily="34" charset="0"/>
              <a:buChar char="•"/>
              <a:defRPr lang="en-US" dirty="0"/>
            </a:lvl1pPr>
            <a:lvl2pPr marL="746288" indent="-342900">
              <a:buFont typeface="Arial" panose="020B0604020202020204" pitchFamily="34" charset="0"/>
              <a:buChar char="•"/>
              <a:defRPr lang="en-US" dirty="0"/>
            </a:lvl2pPr>
            <a:lvl3pPr marL="1015213" indent="-342900">
              <a:buFont typeface="Arial" panose="020B0604020202020204" pitchFamily="34" charset="0"/>
              <a:buChar char="•"/>
              <a:defRPr lang="en-US" dirty="0"/>
            </a:lvl3pPr>
            <a:lvl4pPr marL="1284138" indent="-342900">
              <a:buFont typeface="Arial" panose="020B0604020202020204" pitchFamily="34" charset="0"/>
              <a:buChar char="•"/>
              <a:defRPr lang="en-US" dirty="0"/>
            </a:lvl4pPr>
            <a:lvl5pPr marL="1553063" indent="-342900">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41100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3088" y="347413"/>
            <a:ext cx="13987008" cy="1079598"/>
          </a:xfrm>
          <a:prstGeom prst="rect">
            <a:avLst/>
          </a:prstGeom>
        </p:spPr>
        <p:txBody>
          <a:bodyPr vert="horz" wrap="square" lIns="182880" tIns="146304" rIns="182880" bIns="146304" rtlCol="0" anchor="t">
            <a:noAutofit/>
          </a:bodyPr>
          <a:lstStyle/>
          <a:p>
            <a:pPr lvl="0"/>
            <a:r>
              <a:rPr lang="en-US"/>
              <a:t>Click to edit Master title style</a:t>
            </a:r>
            <a:endParaRPr lang="en-US" dirty="0"/>
          </a:p>
        </p:txBody>
      </p:sp>
      <p:sp>
        <p:nvSpPr>
          <p:cNvPr id="4" name="Text Placeholder 3"/>
          <p:cNvSpPr>
            <a:spLocks noGrp="1"/>
          </p:cNvSpPr>
          <p:nvPr>
            <p:ph type="body" idx="1"/>
          </p:nvPr>
        </p:nvSpPr>
        <p:spPr>
          <a:xfrm>
            <a:off x="323089" y="1427015"/>
            <a:ext cx="13984225" cy="220983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3">
            <a:extLst>
              <a:ext uri="{FF2B5EF4-FFF2-40B4-BE49-F238E27FC236}">
                <a16:creationId xmlns:a16="http://schemas.microsoft.com/office/drawing/2014/main" id="{7844DB65-7BC5-46FD-90A0-CE01B3D0D3C6}"/>
              </a:ext>
            </a:extLst>
          </p:cNvPr>
          <p:cNvSpPr txBox="1">
            <a:spLocks noChangeArrowheads="1"/>
          </p:cNvSpPr>
          <p:nvPr userDrawn="1"/>
        </p:nvSpPr>
        <p:spPr bwMode="black">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a:solidFill>
                  <a:schemeClr val="tx1"/>
                </a:solidFill>
                <a:latin typeface="Amazon Ember" charset="0"/>
                <a:ea typeface="Amazon Ember" charset="0"/>
                <a:cs typeface="Amazon Ember" charset="0"/>
              </a:rPr>
              <a:t>© 2019, Amazon Web Services, Inc. or its affiliates. All rights reserved.</a:t>
            </a:r>
          </a:p>
        </p:txBody>
      </p:sp>
      <p:sp>
        <p:nvSpPr>
          <p:cNvPr id="13" name="Freeform: Shape 12">
            <a:extLst>
              <a:ext uri="{FF2B5EF4-FFF2-40B4-BE49-F238E27FC236}">
                <a16:creationId xmlns:a16="http://schemas.microsoft.com/office/drawing/2014/main" id="{1D4D031B-E88B-493D-B8EB-D3D99981E5BB}"/>
              </a:ext>
            </a:extLst>
          </p:cNvPr>
          <p:cNvSpPr/>
          <p:nvPr userDrawn="1"/>
        </p:nvSpPr>
        <p:spPr bwMode="black">
          <a:xfrm>
            <a:off x="538164" y="7509260"/>
            <a:ext cx="535483" cy="321252"/>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solidFill>
            <a:schemeClr val="tx1"/>
          </a:solidFill>
          <a:ln w="9525" cap="flat">
            <a:noFill/>
            <a:prstDash val="solid"/>
            <a:miter/>
          </a:ln>
        </p:spPr>
        <p:txBody>
          <a:bodyPr rtlCol="0" anchor="ctr"/>
          <a:lstStyle/>
          <a:p>
            <a:endParaRPr lang="en-US"/>
          </a:p>
        </p:txBody>
      </p:sp>
      <p:pic>
        <p:nvPicPr>
          <p:cNvPr id="9" name="Picture 28" descr="Picture 28">
            <a:extLst>
              <a:ext uri="{FF2B5EF4-FFF2-40B4-BE49-F238E27FC236}">
                <a16:creationId xmlns:a16="http://schemas.microsoft.com/office/drawing/2014/main" id="{B19610BC-27B9-D34D-8A12-012BE75AB218}"/>
              </a:ext>
            </a:extLst>
          </p:cNvPr>
          <p:cNvPicPr>
            <a:picLocks noChangeAspect="1"/>
          </p:cNvPicPr>
          <p:nvPr userDrawn="1"/>
        </p:nvPicPr>
        <p:blipFill>
          <a:blip r:embed="rId27" cstate="hqprint">
            <a:extLst>
              <a:ext uri="{28A0092B-C50C-407E-A947-70E740481C1C}">
                <a14:useLocalDpi xmlns:a14="http://schemas.microsoft.com/office/drawing/2010/main"/>
              </a:ext>
            </a:extLst>
          </a:blip>
          <a:stretch>
            <a:fillRect/>
          </a:stretch>
        </p:blipFill>
        <p:spPr>
          <a:xfrm>
            <a:off x="13258094" y="7508689"/>
            <a:ext cx="877330" cy="317080"/>
          </a:xfrm>
          <a:prstGeom prst="rect">
            <a:avLst/>
          </a:prstGeom>
          <a:ln w="12700">
            <a:miter lim="400000"/>
          </a:ln>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266" r:id="rId2"/>
    <p:sldLayoutId id="2147484360" r:id="rId3"/>
    <p:sldLayoutId id="2147484361" r:id="rId4"/>
    <p:sldLayoutId id="2147484337" r:id="rId5"/>
    <p:sldLayoutId id="2147484372" r:id="rId6"/>
    <p:sldLayoutId id="2147484440" r:id="rId7"/>
    <p:sldLayoutId id="2147484359" r:id="rId8"/>
    <p:sldLayoutId id="2147484441" r:id="rId9"/>
    <p:sldLayoutId id="2147484369" r:id="rId10"/>
    <p:sldLayoutId id="2147484295" r:id="rId11"/>
    <p:sldLayoutId id="2147484370" r:id="rId12"/>
    <p:sldLayoutId id="2147484371" r:id="rId13"/>
    <p:sldLayoutId id="2147484249" r:id="rId14"/>
    <p:sldLayoutId id="2147484347" r:id="rId15"/>
    <p:sldLayoutId id="2147484364" r:id="rId16"/>
    <p:sldLayoutId id="2147484338" r:id="rId17"/>
    <p:sldLayoutId id="2147484437" r:id="rId18"/>
    <p:sldLayoutId id="2147484309" r:id="rId19"/>
    <p:sldLayoutId id="2147484373" r:id="rId20"/>
    <p:sldLayoutId id="2147484455" r:id="rId21"/>
    <p:sldLayoutId id="2147484442" r:id="rId22"/>
    <p:sldLayoutId id="2147484256" r:id="rId23"/>
    <p:sldLayoutId id="2147484443" r:id="rId24"/>
    <p:sldLayoutId id="2147484456" r:id="rId25"/>
  </p:sldLayoutIdLst>
  <p:transition>
    <p:fade/>
  </p:transition>
  <p:hf sldNum="0" hdr="0" ftr="0" dt="0"/>
  <p:txStyles>
    <p:titleStyle>
      <a:lvl1pPr algn="l" defTabSz="1097278" rtl="0" eaLnBrk="1" latinLnBrk="0" hangingPunct="1">
        <a:lnSpc>
          <a:spcPct val="90000"/>
        </a:lnSpc>
        <a:spcBef>
          <a:spcPct val="0"/>
        </a:spcBef>
        <a:buNone/>
        <a:defRPr lang="en-US" sz="4800" b="0" kern="1200" cap="none" spc="-120" baseline="0" dirty="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microsoft.com/office/2007/relationships/media" Target="../media/media2.mov"/><Relationship Id="rId7" Type="http://schemas.openxmlformats.org/officeDocument/2006/relationships/image" Target="../media/image29.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8.png"/><Relationship Id="rId5" Type="http://schemas.openxmlformats.org/officeDocument/2006/relationships/slideLayout" Target="../slideLayouts/slideLayout6.xml"/><Relationship Id="rId4" Type="http://schemas.openxmlformats.org/officeDocument/2006/relationships/video" Target="../media/media2.mov"/></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8" Type="http://schemas.openxmlformats.org/officeDocument/2006/relationships/image" Target="../media/image30.png"/><Relationship Id="rId3" Type="http://schemas.microsoft.com/office/2007/relationships/media" Target="../media/media4.mov"/><Relationship Id="rId7" Type="http://schemas.openxmlformats.org/officeDocument/2006/relationships/slideLayout" Target="../slideLayouts/slideLayout6.xml"/><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video" Target="../media/media5.mov"/><Relationship Id="rId5" Type="http://schemas.microsoft.com/office/2007/relationships/media" Target="../media/media5.mov"/><Relationship Id="rId10" Type="http://schemas.openxmlformats.org/officeDocument/2006/relationships/image" Target="../media/image32.png"/><Relationship Id="rId4" Type="http://schemas.openxmlformats.org/officeDocument/2006/relationships/video" Target="../media/media4.mov"/><Relationship Id="rId9" Type="http://schemas.openxmlformats.org/officeDocument/2006/relationships/image" Target="../media/image3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tif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tiff"/><Relationship Id="rId1" Type="http://schemas.openxmlformats.org/officeDocument/2006/relationships/slideLayout" Target="../slideLayouts/slideLayout25.xml"/><Relationship Id="rId4" Type="http://schemas.openxmlformats.org/officeDocument/2006/relationships/hyperlink" Target="https://mxnet.incubator.apache.org/tutorials/gluon/learning_rate_schedules.html"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hyperlink" Target="https://tinyurl.com/y7c6ub5k" TargetMode="External"/><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50.gif"/><Relationship Id="rId1" Type="http://schemas.openxmlformats.org/officeDocument/2006/relationships/slideLayout" Target="../slideLayouts/slideLayout6.xml"/><Relationship Id="rId4" Type="http://schemas.openxmlformats.org/officeDocument/2006/relationships/hyperlink" Target="http://ruder.io/optimizing-gradient-descent/index.html#gradientdescentvariants"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cyrusmvahid/GluonBootcamp/blob/master/labs/regression.ipynb" TargetMode="External"/><Relationship Id="rId2" Type="http://schemas.openxmlformats.org/officeDocument/2006/relationships/image" Target="../media/image52.tiff"/><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cyrusmvahid/GluonBootcamp/blob/master/labs/regression.ipynb" TargetMode="External"/><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tiff"/><Relationship Id="rId1" Type="http://schemas.openxmlformats.org/officeDocument/2006/relationships/slideLayout" Target="../slideLayouts/slideLayout25.xml"/><Relationship Id="rId4" Type="http://schemas.openxmlformats.org/officeDocument/2006/relationships/hyperlink" Target="https://mxnet.incubator.apache.org/tutorials/gluon/learning_rate_schedules.html"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hyperlink" Target="https://arxiv.org/abs/1801.04381" TargetMode="External"/><Relationship Id="rId3" Type="http://schemas.openxmlformats.org/officeDocument/2006/relationships/hyperlink" Target="http://mxnet.incubator.apache.org/api/python/gluon/model_zoo.html" TargetMode="External"/><Relationship Id="rId7" Type="http://schemas.openxmlformats.org/officeDocument/2006/relationships/hyperlink" Target="https://arxiv.org/abs/1704.04861"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hyperlink" Target="http://arxiv.org/abs/1512.00567" TargetMode="External"/><Relationship Id="rId5" Type="http://schemas.openxmlformats.org/officeDocument/2006/relationships/hyperlink" Target="https://arxiv.org/pdf/1608.06993.pdf" TargetMode="External"/><Relationship Id="rId4" Type="http://schemas.openxmlformats.org/officeDocument/2006/relationships/hyperlink" Target="https://arxiv.org/abs/1404.5997" TargetMode="External"/><Relationship Id="rId9" Type="http://schemas.openxmlformats.org/officeDocument/2006/relationships/hyperlink" Target="http://arxiv.org/abs/1512.03385"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3088" y="2330011"/>
            <a:ext cx="11551233" cy="855641"/>
          </a:xfrm>
        </p:spPr>
        <p:txBody>
          <a:bodyPr/>
          <a:lstStyle/>
          <a:p>
            <a:r>
              <a:rPr lang="en-US" dirty="0"/>
              <a:t>The Steady State:</a:t>
            </a:r>
          </a:p>
        </p:txBody>
      </p:sp>
      <p:sp>
        <p:nvSpPr>
          <p:cNvPr id="5" name="Text Placeholder 4"/>
          <p:cNvSpPr>
            <a:spLocks noGrp="1"/>
          </p:cNvSpPr>
          <p:nvPr>
            <p:ph type="body" sz="quarter" idx="14"/>
          </p:nvPr>
        </p:nvSpPr>
        <p:spPr>
          <a:xfrm>
            <a:off x="323850" y="4652962"/>
            <a:ext cx="10458448" cy="1889505"/>
          </a:xfrm>
        </p:spPr>
        <p:txBody>
          <a:bodyPr/>
          <a:lstStyle/>
          <a:p>
            <a:r>
              <a:rPr lang="en-US" dirty="0"/>
              <a:t>Cyrus M Vahid</a:t>
            </a:r>
          </a:p>
          <a:p>
            <a:r>
              <a:rPr lang="en-US" dirty="0"/>
              <a:t>Principal Evangelist – AWS Deep Engine</a:t>
            </a:r>
          </a:p>
          <a:p>
            <a:endParaRPr lang="en-US" dirty="0"/>
          </a:p>
          <a:p>
            <a:r>
              <a:rPr lang="en-US" dirty="0" err="1"/>
              <a:t>cyrusmv@amazon.de</a:t>
            </a:r>
            <a:endParaRPr lang="en-US" dirty="0"/>
          </a:p>
        </p:txBody>
      </p:sp>
      <p:sp>
        <p:nvSpPr>
          <p:cNvPr id="7" name="Text Placeholder 6"/>
          <p:cNvSpPr>
            <a:spLocks noGrp="1"/>
          </p:cNvSpPr>
          <p:nvPr>
            <p:ph type="body" sz="quarter" idx="15"/>
          </p:nvPr>
        </p:nvSpPr>
        <p:spPr>
          <a:xfrm>
            <a:off x="323087" y="1471315"/>
            <a:ext cx="10462197" cy="572464"/>
          </a:xfrm>
        </p:spPr>
        <p:txBody>
          <a:bodyPr/>
          <a:lstStyle/>
          <a:p>
            <a:r>
              <a:rPr lang="en-US"/>
              <a:t> S9370</a:t>
            </a:r>
          </a:p>
        </p:txBody>
      </p:sp>
      <p:sp>
        <p:nvSpPr>
          <p:cNvPr id="6" name="Title 3">
            <a:extLst>
              <a:ext uri="{FF2B5EF4-FFF2-40B4-BE49-F238E27FC236}">
                <a16:creationId xmlns:a16="http://schemas.microsoft.com/office/drawing/2014/main" id="{7DA070B8-B1FE-5145-B60D-2BC73BD71CC3}"/>
              </a:ext>
            </a:extLst>
          </p:cNvPr>
          <p:cNvSpPr txBox="1">
            <a:spLocks/>
          </p:cNvSpPr>
          <p:nvPr/>
        </p:nvSpPr>
        <p:spPr bwMode="black">
          <a:xfrm>
            <a:off x="323088" y="3044063"/>
            <a:ext cx="12822641" cy="855641"/>
          </a:xfrm>
          <a:prstGeom prst="rect">
            <a:avLst/>
          </a:prstGeom>
          <a:noFill/>
        </p:spPr>
        <p:txBody>
          <a:bodyPr vert="horz" wrap="square" lIns="182880" tIns="146304" rIns="182880" bIns="146304" rtlCol="0" anchor="t" anchorCtr="0">
            <a:noAutofit/>
          </a:bodyPr>
          <a:lstStyle>
            <a:lvl1pPr algn="l" defTabSz="1097278" rtl="0" eaLnBrk="1" latinLnBrk="0" hangingPunct="1">
              <a:lnSpc>
                <a:spcPct val="90000"/>
              </a:lnSpc>
              <a:spcBef>
                <a:spcPct val="0"/>
              </a:spcBef>
              <a:buNone/>
              <a:defRPr lang="en-US" sz="5400" b="0" kern="1200" cap="none" spc="-118" baseline="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3200"/>
              <a:t>Reduce Spikiness from GPU Utilization with Apache </a:t>
            </a:r>
            <a:r>
              <a:rPr lang="en-US" sz="3200" err="1"/>
              <a:t>MXNetNet</a:t>
            </a:r>
            <a:r>
              <a:rPr lang="en-US" sz="3200"/>
              <a:t> (incubating)</a:t>
            </a:r>
          </a:p>
        </p:txBody>
      </p:sp>
    </p:spTree>
    <p:extLst>
      <p:ext uri="{BB962C8B-B14F-4D97-AF65-F5344CB8AC3E}">
        <p14:creationId xmlns:p14="http://schemas.microsoft.com/office/powerpoint/2010/main" val="47295203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I/O GPU Starvation</a:t>
            </a:r>
          </a:p>
        </p:txBody>
      </p:sp>
    </p:spTree>
    <p:extLst>
      <p:ext uri="{BB962C8B-B14F-4D97-AF65-F5344CB8AC3E}">
        <p14:creationId xmlns:p14="http://schemas.microsoft.com/office/powerpoint/2010/main" val="291838457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9B4D1-0192-8F4B-8F04-8B6848547E75}"/>
              </a:ext>
            </a:extLst>
          </p:cNvPr>
          <p:cNvSpPr>
            <a:spLocks noGrp="1"/>
          </p:cNvSpPr>
          <p:nvPr>
            <p:ph type="title"/>
          </p:nvPr>
        </p:nvSpPr>
        <p:spPr/>
        <p:txBody>
          <a:bodyPr/>
          <a:lstStyle/>
          <a:p>
            <a:r>
              <a:rPr lang="en-US" dirty="0"/>
              <a:t>Naive</a:t>
            </a:r>
          </a:p>
        </p:txBody>
      </p:sp>
      <p:pic>
        <p:nvPicPr>
          <p:cNvPr id="10" name="Picture 9">
            <a:extLst>
              <a:ext uri="{FF2B5EF4-FFF2-40B4-BE49-F238E27FC236}">
                <a16:creationId xmlns:a16="http://schemas.microsoft.com/office/drawing/2014/main" id="{D1D067D9-07E8-9F4F-B028-2EBD0F3B80CC}"/>
              </a:ext>
            </a:extLst>
          </p:cNvPr>
          <p:cNvPicPr>
            <a:picLocks noChangeAspect="1"/>
          </p:cNvPicPr>
          <p:nvPr/>
        </p:nvPicPr>
        <p:blipFill>
          <a:blip r:embed="rId2"/>
          <a:stretch>
            <a:fillRect/>
          </a:stretch>
        </p:blipFill>
        <p:spPr>
          <a:xfrm>
            <a:off x="323088" y="1558936"/>
            <a:ext cx="6925808" cy="3329283"/>
          </a:xfrm>
          <a:prstGeom prst="rect">
            <a:avLst/>
          </a:prstGeom>
        </p:spPr>
      </p:pic>
      <p:sp>
        <p:nvSpPr>
          <p:cNvPr id="12" name="Rectangle 11">
            <a:extLst>
              <a:ext uri="{FF2B5EF4-FFF2-40B4-BE49-F238E27FC236}">
                <a16:creationId xmlns:a16="http://schemas.microsoft.com/office/drawing/2014/main" id="{525CA029-505A-A04B-A070-274A105BF48E}"/>
              </a:ext>
            </a:extLst>
          </p:cNvPr>
          <p:cNvSpPr/>
          <p:nvPr/>
        </p:nvSpPr>
        <p:spPr>
          <a:xfrm>
            <a:off x="7676932" y="4941947"/>
            <a:ext cx="6633164" cy="1938992"/>
          </a:xfrm>
          <a:prstGeom prst="rect">
            <a:avLst/>
          </a:prstGeom>
        </p:spPr>
        <p:txBody>
          <a:bodyPr wrap="square">
            <a:spAutoFit/>
          </a:bodyPr>
          <a:lstStyle/>
          <a:p>
            <a:pPr marL="342900" indent="-342900">
              <a:buFont typeface="Arial" panose="020B0604020202020204" pitchFamily="34" charset="0"/>
              <a:buChar char="•"/>
            </a:pPr>
            <a:r>
              <a:rPr lang="en-US" sz="2400" dirty="0">
                <a:gradFill>
                  <a:gsLst>
                    <a:gs pos="2917">
                      <a:schemeClr val="tx1"/>
                    </a:gs>
                    <a:gs pos="30000">
                      <a:schemeClr val="tx1"/>
                    </a:gs>
                  </a:gsLst>
                  <a:lin ang="5400000" scaled="0"/>
                </a:gradFill>
              </a:rPr>
              <a:t>NUM_GPU: 4, NUM_WORKER: 1, </a:t>
            </a:r>
          </a:p>
          <a:p>
            <a:pPr marL="342900" indent="-342900">
              <a:buFont typeface="Arial" panose="020B0604020202020204" pitchFamily="34" charset="0"/>
              <a:buChar char="•"/>
            </a:pPr>
            <a:r>
              <a:rPr lang="en-US" sz="2400" dirty="0">
                <a:gradFill>
                  <a:gsLst>
                    <a:gs pos="2917">
                      <a:schemeClr val="tx1"/>
                    </a:gs>
                    <a:gs pos="30000">
                      <a:schemeClr val="tx1"/>
                    </a:gs>
                  </a:gsLst>
                  <a:lin ang="5400000" scaled="0"/>
                </a:gradFill>
              </a:rPr>
              <a:t>BATCH_SIZE_PER_GPU: 64.0, 	</a:t>
            </a:r>
          </a:p>
          <a:p>
            <a:pPr marL="342900" indent="-342900">
              <a:buFont typeface="Arial" panose="020B0604020202020204" pitchFamily="34" charset="0"/>
              <a:buChar char="•"/>
            </a:pPr>
            <a:r>
              <a:rPr lang="en-US" sz="2400" dirty="0">
                <a:gradFill>
                  <a:gsLst>
                    <a:gs pos="2917">
                      <a:schemeClr val="tx1"/>
                    </a:gs>
                    <a:gs pos="30000">
                      <a:schemeClr val="tx1"/>
                    </a:gs>
                  </a:gsLst>
                  <a:lin ang="5400000" scaled="0"/>
                </a:gradFill>
              </a:rPr>
              <a:t>TYPECAST: &lt;class 'numpy.float32'&gt;</a:t>
            </a:r>
          </a:p>
          <a:p>
            <a:pPr marL="342900" indent="-342900">
              <a:buFont typeface="Arial" panose="020B0604020202020204" pitchFamily="34" charset="0"/>
              <a:buChar char="•"/>
            </a:pPr>
            <a:r>
              <a:rPr lang="en-US" sz="2400" b="1" dirty="0">
                <a:gradFill>
                  <a:gsLst>
                    <a:gs pos="2917">
                      <a:schemeClr val="tx1"/>
                    </a:gs>
                    <a:gs pos="30000">
                      <a:schemeClr val="tx1"/>
                    </a:gs>
                  </a:gsLst>
                  <a:lin ang="5400000" scaled="0"/>
                </a:gradFill>
              </a:rPr>
              <a:t>Samples/Sec: 392.00</a:t>
            </a:r>
          </a:p>
          <a:p>
            <a:pPr marL="342900" indent="-342900">
              <a:buFont typeface="Arial" panose="020B0604020202020204" pitchFamily="34" charset="0"/>
              <a:buChar char="•"/>
            </a:pPr>
            <a:r>
              <a:rPr lang="en-US" sz="2400" b="1" dirty="0">
                <a:gradFill>
                  <a:gsLst>
                    <a:gs pos="2917">
                      <a:schemeClr val="tx1"/>
                    </a:gs>
                    <a:gs pos="30000">
                      <a:schemeClr val="tx1"/>
                    </a:gs>
                  </a:gsLst>
                  <a:lin ang="5400000" scaled="0"/>
                </a:gradFill>
              </a:rPr>
              <a:t>epoch time: 40.22</a:t>
            </a:r>
          </a:p>
        </p:txBody>
      </p:sp>
      <p:sp>
        <p:nvSpPr>
          <p:cNvPr id="13" name="Rectangle 12">
            <a:extLst>
              <a:ext uri="{FF2B5EF4-FFF2-40B4-BE49-F238E27FC236}">
                <a16:creationId xmlns:a16="http://schemas.microsoft.com/office/drawing/2014/main" id="{D1C51CF5-E843-BF42-86E1-014BCE95DA81}"/>
              </a:ext>
            </a:extLst>
          </p:cNvPr>
          <p:cNvSpPr/>
          <p:nvPr/>
        </p:nvSpPr>
        <p:spPr>
          <a:xfrm>
            <a:off x="323088" y="4941947"/>
            <a:ext cx="6633164" cy="1938992"/>
          </a:xfrm>
          <a:prstGeom prst="rect">
            <a:avLst/>
          </a:prstGeom>
        </p:spPr>
        <p:txBody>
          <a:bodyPr wrap="square">
            <a:spAutoFit/>
          </a:bodyPr>
          <a:lstStyle/>
          <a:p>
            <a:pPr marL="342900" indent="-342900">
              <a:buFont typeface="Arial" panose="020B0604020202020204" pitchFamily="34" charset="0"/>
              <a:buChar char="•"/>
            </a:pPr>
            <a:r>
              <a:rPr lang="en-US" sz="2400" dirty="0">
                <a:gradFill>
                  <a:gsLst>
                    <a:gs pos="2917">
                      <a:schemeClr val="tx1"/>
                    </a:gs>
                    <a:gs pos="30000">
                      <a:schemeClr val="tx1"/>
                    </a:gs>
                  </a:gsLst>
                  <a:lin ang="5400000" scaled="0"/>
                </a:gradFill>
              </a:rPr>
              <a:t>NUM_GPU: 1, NUM_WORKER: 1, </a:t>
            </a:r>
          </a:p>
          <a:p>
            <a:pPr marL="342900" indent="-342900">
              <a:buFont typeface="Arial" panose="020B0604020202020204" pitchFamily="34" charset="0"/>
              <a:buChar char="•"/>
            </a:pPr>
            <a:r>
              <a:rPr lang="en-US" sz="2400" dirty="0">
                <a:gradFill>
                  <a:gsLst>
                    <a:gs pos="2917">
                      <a:schemeClr val="tx1"/>
                    </a:gs>
                    <a:gs pos="30000">
                      <a:schemeClr val="tx1"/>
                    </a:gs>
                  </a:gsLst>
                  <a:lin ang="5400000" scaled="0"/>
                </a:gradFill>
              </a:rPr>
              <a:t>BATCH_SIZE_PER_GPU: 64.0, </a:t>
            </a:r>
          </a:p>
          <a:p>
            <a:pPr marL="342900" indent="-342900">
              <a:buFont typeface="Arial" panose="020B0604020202020204" pitchFamily="34" charset="0"/>
              <a:buChar char="•"/>
            </a:pPr>
            <a:r>
              <a:rPr lang="en-US" sz="2400" dirty="0">
                <a:gradFill>
                  <a:gsLst>
                    <a:gs pos="2917">
                      <a:schemeClr val="tx1"/>
                    </a:gs>
                    <a:gs pos="30000">
                      <a:schemeClr val="tx1"/>
                    </a:gs>
                  </a:gsLst>
                  <a:lin ang="5400000" scaled="0"/>
                </a:gradFill>
              </a:rPr>
              <a:t>TYPECAST: &lt;class 'numpy.float32'&gt;</a:t>
            </a:r>
          </a:p>
          <a:p>
            <a:pPr marL="342900" indent="-342900">
              <a:buFont typeface="Arial" panose="020B0604020202020204" pitchFamily="34" charset="0"/>
              <a:buChar char="•"/>
            </a:pPr>
            <a:r>
              <a:rPr lang="en-US" sz="2400" b="1" dirty="0">
                <a:gradFill>
                  <a:gsLst>
                    <a:gs pos="2917">
                      <a:schemeClr val="tx1"/>
                    </a:gs>
                    <a:gs pos="30000">
                      <a:schemeClr val="tx1"/>
                    </a:gs>
                  </a:gsLst>
                  <a:lin ang="5400000" scaled="0"/>
                </a:gradFill>
              </a:rPr>
              <a:t>Samples/Sec: 306.63</a:t>
            </a:r>
          </a:p>
          <a:p>
            <a:pPr marL="342900" indent="-342900">
              <a:buFont typeface="Arial" panose="020B0604020202020204" pitchFamily="34" charset="0"/>
              <a:buChar char="•"/>
            </a:pPr>
            <a:r>
              <a:rPr lang="en-US" sz="2400" b="1" dirty="0">
                <a:gradFill>
                  <a:gsLst>
                    <a:gs pos="2917">
                      <a:schemeClr val="tx1"/>
                    </a:gs>
                    <a:gs pos="30000">
                      <a:schemeClr val="tx1"/>
                    </a:gs>
                  </a:gsLst>
                  <a:lin ang="5400000" scaled="0"/>
                </a:gradFill>
              </a:rPr>
              <a:t>epoch time: 40.97</a:t>
            </a:r>
          </a:p>
        </p:txBody>
      </p:sp>
      <p:pic>
        <p:nvPicPr>
          <p:cNvPr id="14" name="Picture 13">
            <a:extLst>
              <a:ext uri="{FF2B5EF4-FFF2-40B4-BE49-F238E27FC236}">
                <a16:creationId xmlns:a16="http://schemas.microsoft.com/office/drawing/2014/main" id="{710A0168-AA02-C341-BA2C-A4D365894A6F}"/>
              </a:ext>
            </a:extLst>
          </p:cNvPr>
          <p:cNvPicPr>
            <a:picLocks noChangeAspect="1"/>
          </p:cNvPicPr>
          <p:nvPr/>
        </p:nvPicPr>
        <p:blipFill>
          <a:blip r:embed="rId3"/>
          <a:stretch>
            <a:fillRect/>
          </a:stretch>
        </p:blipFill>
        <p:spPr>
          <a:xfrm>
            <a:off x="7248896" y="1484620"/>
            <a:ext cx="7061200" cy="3403600"/>
          </a:xfrm>
          <a:prstGeom prst="rect">
            <a:avLst/>
          </a:prstGeom>
        </p:spPr>
      </p:pic>
    </p:spTree>
    <p:extLst>
      <p:ext uri="{BB962C8B-B14F-4D97-AF65-F5344CB8AC3E}">
        <p14:creationId xmlns:p14="http://schemas.microsoft.com/office/powerpoint/2010/main" val="167348987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54EBF-92C7-904D-9E9B-D4BB597507AC}"/>
              </a:ext>
            </a:extLst>
          </p:cNvPr>
          <p:cNvSpPr>
            <a:spLocks noGrp="1"/>
          </p:cNvSpPr>
          <p:nvPr>
            <p:ph type="title"/>
          </p:nvPr>
        </p:nvSpPr>
        <p:spPr/>
        <p:txBody>
          <a:bodyPr/>
          <a:lstStyle/>
          <a:p>
            <a:r>
              <a:rPr lang="en-US"/>
              <a:t>Data Loading</a:t>
            </a:r>
          </a:p>
        </p:txBody>
      </p:sp>
      <p:sp>
        <p:nvSpPr>
          <p:cNvPr id="5" name="Content Placeholder 2">
            <a:extLst>
              <a:ext uri="{FF2B5EF4-FFF2-40B4-BE49-F238E27FC236}">
                <a16:creationId xmlns:a16="http://schemas.microsoft.com/office/drawing/2014/main" id="{6630FC1E-D12A-E14C-B373-4C4D2AFD8929}"/>
              </a:ext>
            </a:extLst>
          </p:cNvPr>
          <p:cNvSpPr txBox="1">
            <a:spLocks/>
          </p:cNvSpPr>
          <p:nvPr/>
        </p:nvSpPr>
        <p:spPr>
          <a:xfrm>
            <a:off x="323089" y="1282637"/>
            <a:ext cx="13984225" cy="6213624"/>
          </a:xfrm>
          <a:prstGeom prst="rect">
            <a:avLst/>
          </a:prstGeom>
        </p:spPr>
        <p:txBody>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marL="457200" indent="-457200">
              <a:lnSpc>
                <a:spcPct val="150000"/>
              </a:lnSpc>
              <a:buFont typeface="Arial" panose="020B0604020202020204" pitchFamily="34" charset="0"/>
              <a:buChar char="•"/>
            </a:pPr>
            <a:r>
              <a:rPr lang="de-DE" err="1"/>
              <a:t>It</a:t>
            </a:r>
            <a:r>
              <a:rPr lang="de-DE"/>
              <a:t> </a:t>
            </a:r>
            <a:r>
              <a:rPr lang="de-DE" err="1"/>
              <a:t>is</a:t>
            </a:r>
            <a:r>
              <a:rPr lang="de-DE"/>
              <a:t> </a:t>
            </a:r>
            <a:r>
              <a:rPr lang="de-DE" err="1"/>
              <a:t>almost</a:t>
            </a:r>
            <a:r>
              <a:rPr lang="de-DE"/>
              <a:t> </a:t>
            </a:r>
            <a:r>
              <a:rPr lang="de-DE" err="1"/>
              <a:t>always</a:t>
            </a:r>
            <a:r>
              <a:rPr lang="de-DE"/>
              <a:t> </a:t>
            </a:r>
            <a:r>
              <a:rPr lang="de-DE" err="1"/>
              <a:t>the</a:t>
            </a:r>
            <a:r>
              <a:rPr lang="de-DE"/>
              <a:t> </a:t>
            </a:r>
            <a:r>
              <a:rPr lang="de-DE" err="1"/>
              <a:t>case</a:t>
            </a:r>
            <a:r>
              <a:rPr lang="de-DE"/>
              <a:t> </a:t>
            </a:r>
            <a:r>
              <a:rPr lang="de-DE" err="1"/>
              <a:t>that</a:t>
            </a:r>
            <a:r>
              <a:rPr lang="de-DE"/>
              <a:t> I/O </a:t>
            </a:r>
            <a:r>
              <a:rPr lang="de-DE" err="1"/>
              <a:t>lags</a:t>
            </a:r>
            <a:r>
              <a:rPr lang="de-DE"/>
              <a:t> </a:t>
            </a:r>
            <a:r>
              <a:rPr lang="de-DE" err="1"/>
              <a:t>behind</a:t>
            </a:r>
            <a:r>
              <a:rPr lang="de-DE"/>
              <a:t> </a:t>
            </a:r>
            <a:r>
              <a:rPr lang="de-DE" err="1"/>
              <a:t>computer</a:t>
            </a:r>
            <a:r>
              <a:rPr lang="de-DE"/>
              <a:t> </a:t>
            </a:r>
            <a:r>
              <a:rPr lang="de-DE" err="1"/>
              <a:t>while</a:t>
            </a:r>
            <a:r>
              <a:rPr lang="de-DE"/>
              <a:t> </a:t>
            </a:r>
            <a:r>
              <a:rPr lang="de-DE" err="1"/>
              <a:t>using</a:t>
            </a:r>
            <a:r>
              <a:rPr lang="de-DE"/>
              <a:t> GPUS. </a:t>
            </a:r>
          </a:p>
          <a:p>
            <a:pPr marL="457200" indent="-457200">
              <a:lnSpc>
                <a:spcPct val="150000"/>
              </a:lnSpc>
              <a:buFont typeface="Arial" panose="020B0604020202020204" pitchFamily="34" charset="0"/>
              <a:buChar char="•"/>
            </a:pPr>
            <a:r>
              <a:rPr lang="de-DE" err="1"/>
              <a:t>There</a:t>
            </a:r>
            <a:r>
              <a:rPr lang="de-DE"/>
              <a:t> </a:t>
            </a:r>
            <a:r>
              <a:rPr lang="de-DE" err="1"/>
              <a:t>are</a:t>
            </a:r>
            <a:r>
              <a:rPr lang="de-DE"/>
              <a:t> </a:t>
            </a:r>
            <a:r>
              <a:rPr lang="de-DE" err="1"/>
              <a:t>several</a:t>
            </a:r>
            <a:r>
              <a:rPr lang="de-DE"/>
              <a:t> </a:t>
            </a:r>
            <a:r>
              <a:rPr lang="de-DE" err="1"/>
              <a:t>techniques</a:t>
            </a:r>
            <a:r>
              <a:rPr lang="de-DE"/>
              <a:t> </a:t>
            </a:r>
            <a:r>
              <a:rPr lang="de-DE" err="1"/>
              <a:t>to</a:t>
            </a:r>
            <a:r>
              <a:rPr lang="de-DE"/>
              <a:t> </a:t>
            </a:r>
            <a:r>
              <a:rPr lang="de-DE" err="1"/>
              <a:t>address</a:t>
            </a:r>
            <a:r>
              <a:rPr lang="de-DE"/>
              <a:t> </a:t>
            </a:r>
            <a:r>
              <a:rPr lang="de-DE" err="1"/>
              <a:t>improve</a:t>
            </a:r>
            <a:r>
              <a:rPr lang="de-DE"/>
              <a:t> IO.</a:t>
            </a:r>
          </a:p>
        </p:txBody>
      </p:sp>
    </p:spTree>
    <p:extLst>
      <p:ext uri="{BB962C8B-B14F-4D97-AF65-F5344CB8AC3E}">
        <p14:creationId xmlns:p14="http://schemas.microsoft.com/office/powerpoint/2010/main" val="213982167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54EBF-92C7-904D-9E9B-D4BB597507AC}"/>
              </a:ext>
            </a:extLst>
          </p:cNvPr>
          <p:cNvSpPr>
            <a:spLocks noGrp="1"/>
          </p:cNvSpPr>
          <p:nvPr>
            <p:ph type="title"/>
          </p:nvPr>
        </p:nvSpPr>
        <p:spPr/>
        <p:txBody>
          <a:bodyPr/>
          <a:lstStyle/>
          <a:p>
            <a:r>
              <a:rPr lang="en-US" dirty="0"/>
              <a:t>Multi-Worker </a:t>
            </a:r>
            <a:r>
              <a:rPr lang="en-US" dirty="0" err="1"/>
              <a:t>DataLoader</a:t>
            </a:r>
            <a:r>
              <a:rPr lang="en-US" dirty="0"/>
              <a:t> </a:t>
            </a:r>
          </a:p>
        </p:txBody>
      </p:sp>
      <p:sp>
        <p:nvSpPr>
          <p:cNvPr id="5" name="Content Placeholder 2">
            <a:extLst>
              <a:ext uri="{FF2B5EF4-FFF2-40B4-BE49-F238E27FC236}">
                <a16:creationId xmlns:a16="http://schemas.microsoft.com/office/drawing/2014/main" id="{6630FC1E-D12A-E14C-B373-4C4D2AFD8929}"/>
              </a:ext>
            </a:extLst>
          </p:cNvPr>
          <p:cNvSpPr txBox="1">
            <a:spLocks/>
          </p:cNvSpPr>
          <p:nvPr/>
        </p:nvSpPr>
        <p:spPr>
          <a:xfrm>
            <a:off x="323089" y="1282637"/>
            <a:ext cx="13984225" cy="6213624"/>
          </a:xfrm>
          <a:prstGeom prst="rect">
            <a:avLst/>
          </a:prstGeom>
        </p:spPr>
        <p:txBody>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marL="457200" indent="-457200">
              <a:lnSpc>
                <a:spcPct val="150000"/>
              </a:lnSpc>
              <a:buFont typeface="Arial" panose="020B0604020202020204" pitchFamily="34" charset="0"/>
              <a:buChar char="•"/>
            </a:pPr>
            <a:r>
              <a:rPr lang="de-DE" dirty="0"/>
              <a:t>CPU </a:t>
            </a:r>
            <a:r>
              <a:rPr lang="de-DE" dirty="0" err="1"/>
              <a:t>is</a:t>
            </a:r>
            <a:r>
              <a:rPr lang="de-DE" dirty="0"/>
              <a:t> </a:t>
            </a:r>
            <a:r>
              <a:rPr lang="de-DE" dirty="0" err="1"/>
              <a:t>used</a:t>
            </a:r>
            <a:r>
              <a:rPr lang="de-DE" dirty="0"/>
              <a:t> </a:t>
            </a:r>
            <a:r>
              <a:rPr lang="de-DE" dirty="0" err="1"/>
              <a:t>to</a:t>
            </a:r>
            <a:r>
              <a:rPr lang="de-DE" dirty="0"/>
              <a:t> </a:t>
            </a:r>
            <a:r>
              <a:rPr lang="de-DE" dirty="0" err="1"/>
              <a:t>load</a:t>
            </a:r>
            <a:r>
              <a:rPr lang="de-DE" dirty="0"/>
              <a:t> </a:t>
            </a:r>
            <a:r>
              <a:rPr lang="de-DE" dirty="0" err="1"/>
              <a:t>minibatches</a:t>
            </a:r>
            <a:r>
              <a:rPr lang="de-DE" dirty="0"/>
              <a:t>. </a:t>
            </a:r>
          </a:p>
          <a:p>
            <a:pPr marL="457200" indent="-457200">
              <a:lnSpc>
                <a:spcPct val="150000"/>
              </a:lnSpc>
              <a:buFont typeface="Arial" panose="020B0604020202020204" pitchFamily="34" charset="0"/>
              <a:buChar char="•"/>
            </a:pPr>
            <a:r>
              <a:rPr lang="de-DE" dirty="0" err="1"/>
              <a:t>Then</a:t>
            </a:r>
            <a:r>
              <a:rPr lang="de-DE" dirty="0"/>
              <a:t> </a:t>
            </a:r>
            <a:r>
              <a:rPr lang="de-DE" dirty="0" err="1"/>
              <a:t>the</a:t>
            </a:r>
            <a:r>
              <a:rPr lang="de-DE" dirty="0"/>
              <a:t> </a:t>
            </a:r>
            <a:r>
              <a:rPr lang="de-DE" dirty="0" err="1"/>
              <a:t>minibatches</a:t>
            </a:r>
            <a:r>
              <a:rPr lang="de-DE" dirty="0"/>
              <a:t> </a:t>
            </a:r>
            <a:r>
              <a:rPr lang="de-DE" dirty="0" err="1"/>
              <a:t>are</a:t>
            </a:r>
            <a:r>
              <a:rPr lang="de-DE" dirty="0"/>
              <a:t> </a:t>
            </a:r>
            <a:r>
              <a:rPr lang="de-DE" dirty="0" err="1"/>
              <a:t>passed</a:t>
            </a:r>
            <a:r>
              <a:rPr lang="de-DE" dirty="0"/>
              <a:t> </a:t>
            </a:r>
            <a:r>
              <a:rPr lang="de-DE" dirty="0" err="1"/>
              <a:t>to</a:t>
            </a:r>
            <a:r>
              <a:rPr lang="de-DE" dirty="0"/>
              <a:t> </a:t>
            </a:r>
            <a:r>
              <a:rPr lang="de-DE" dirty="0" err="1"/>
              <a:t>the</a:t>
            </a:r>
            <a:r>
              <a:rPr lang="de-DE" dirty="0"/>
              <a:t> GPU </a:t>
            </a:r>
            <a:r>
              <a:rPr lang="de-DE" dirty="0" err="1"/>
              <a:t>to</a:t>
            </a:r>
            <a:r>
              <a:rPr lang="de-DE" dirty="0"/>
              <a:t> </a:t>
            </a:r>
            <a:r>
              <a:rPr lang="de-DE" dirty="0" err="1"/>
              <a:t>process</a:t>
            </a:r>
            <a:r>
              <a:rPr lang="de-DE" dirty="0"/>
              <a:t>. </a:t>
            </a:r>
          </a:p>
          <a:p>
            <a:pPr marL="457200" indent="-457200">
              <a:lnSpc>
                <a:spcPct val="150000"/>
              </a:lnSpc>
              <a:buFont typeface="Arial" panose="020B0604020202020204" pitchFamily="34" charset="0"/>
              <a:buChar char="•"/>
            </a:pPr>
            <a:r>
              <a:rPr lang="de-DE" dirty="0"/>
              <a:t>After </a:t>
            </a:r>
            <a:r>
              <a:rPr lang="de-DE" dirty="0" err="1"/>
              <a:t>processing</a:t>
            </a:r>
            <a:r>
              <a:rPr lang="de-DE" dirty="0"/>
              <a:t> a </a:t>
            </a:r>
            <a:r>
              <a:rPr lang="de-DE" dirty="0" err="1"/>
              <a:t>minibatch</a:t>
            </a:r>
            <a:r>
              <a:rPr lang="de-DE" dirty="0"/>
              <a:t>, GPU will </a:t>
            </a:r>
            <a:r>
              <a:rPr lang="de-DE" dirty="0" err="1"/>
              <a:t>have</a:t>
            </a:r>
            <a:r>
              <a:rPr lang="de-DE" dirty="0"/>
              <a:t> </a:t>
            </a:r>
            <a:r>
              <a:rPr lang="de-DE" dirty="0" err="1"/>
              <a:t>to</a:t>
            </a:r>
            <a:r>
              <a:rPr lang="de-DE" dirty="0"/>
              <a:t> </a:t>
            </a:r>
            <a:r>
              <a:rPr lang="de-DE" dirty="0" err="1"/>
              <a:t>wait</a:t>
            </a:r>
            <a:r>
              <a:rPr lang="de-DE" dirty="0"/>
              <a:t> </a:t>
            </a:r>
            <a:r>
              <a:rPr lang="de-DE" dirty="0" err="1"/>
              <a:t>for</a:t>
            </a:r>
            <a:r>
              <a:rPr lang="de-DE" dirty="0"/>
              <a:t> </a:t>
            </a:r>
            <a:r>
              <a:rPr lang="de-DE" dirty="0" err="1"/>
              <a:t>the</a:t>
            </a:r>
            <a:r>
              <a:rPr lang="de-DE" dirty="0"/>
              <a:t> </a:t>
            </a:r>
            <a:r>
              <a:rPr lang="de-DE" dirty="0" err="1"/>
              <a:t>next</a:t>
            </a:r>
            <a:r>
              <a:rPr lang="de-DE" dirty="0"/>
              <a:t> </a:t>
            </a:r>
            <a:r>
              <a:rPr lang="de-DE" dirty="0" err="1"/>
              <a:t>minibatch</a:t>
            </a:r>
            <a:r>
              <a:rPr lang="de-DE" dirty="0"/>
              <a:t> </a:t>
            </a:r>
            <a:r>
              <a:rPr lang="de-DE" dirty="0" err="1"/>
              <a:t>load</a:t>
            </a:r>
            <a:r>
              <a:rPr lang="de-DE" dirty="0"/>
              <a:t> </a:t>
            </a:r>
            <a:r>
              <a:rPr lang="de-DE" dirty="0" err="1"/>
              <a:t>to</a:t>
            </a:r>
            <a:r>
              <a:rPr lang="de-DE" dirty="0"/>
              <a:t> </a:t>
            </a:r>
            <a:r>
              <a:rPr lang="de-DE" dirty="0" err="1"/>
              <a:t>be</a:t>
            </a:r>
            <a:r>
              <a:rPr lang="de-DE" dirty="0"/>
              <a:t> </a:t>
            </a:r>
            <a:r>
              <a:rPr lang="de-DE" dirty="0" err="1"/>
              <a:t>completed</a:t>
            </a:r>
            <a:r>
              <a:rPr lang="de-DE" dirty="0"/>
              <a:t>.</a:t>
            </a:r>
          </a:p>
          <a:p>
            <a:pPr marL="457200" indent="-457200">
              <a:lnSpc>
                <a:spcPct val="150000"/>
              </a:lnSpc>
              <a:buFont typeface="Arial" panose="020B0604020202020204" pitchFamily="34" charset="0"/>
              <a:buChar char="•"/>
            </a:pPr>
            <a:r>
              <a:rPr lang="de-DE" dirty="0" err="1"/>
              <a:t>By</a:t>
            </a:r>
            <a:r>
              <a:rPr lang="de-DE" dirty="0"/>
              <a:t> </a:t>
            </a:r>
            <a:r>
              <a:rPr lang="de-DE" dirty="0" err="1"/>
              <a:t>default</a:t>
            </a:r>
            <a:r>
              <a:rPr lang="de-DE" dirty="0"/>
              <a:t> </a:t>
            </a:r>
            <a:r>
              <a:rPr lang="de-DE" dirty="0" err="1"/>
              <a:t>Gluon</a:t>
            </a:r>
            <a:r>
              <a:rPr lang="de-DE" dirty="0"/>
              <a:t> </a:t>
            </a:r>
            <a:r>
              <a:rPr lang="de-DE" dirty="0" err="1"/>
              <a:t>dataloader</a:t>
            </a:r>
            <a:r>
              <a:rPr lang="de-DE" dirty="0"/>
              <a:t> </a:t>
            </a:r>
            <a:r>
              <a:rPr lang="de-DE" dirty="0" err="1"/>
              <a:t>uses</a:t>
            </a:r>
            <a:r>
              <a:rPr lang="de-DE" dirty="0"/>
              <a:t> 3 </a:t>
            </a:r>
            <a:r>
              <a:rPr lang="de-DE" dirty="0" err="1"/>
              <a:t>cores</a:t>
            </a:r>
            <a:r>
              <a:rPr lang="de-DE" dirty="0"/>
              <a:t>. </a:t>
            </a:r>
            <a:r>
              <a:rPr lang="de-DE" dirty="0" err="1"/>
              <a:t>We</a:t>
            </a:r>
            <a:r>
              <a:rPr lang="de-DE" dirty="0"/>
              <a:t> </a:t>
            </a:r>
            <a:r>
              <a:rPr lang="de-DE" dirty="0" err="1"/>
              <a:t>can</a:t>
            </a:r>
            <a:r>
              <a:rPr lang="de-DE" dirty="0"/>
              <a:t> </a:t>
            </a:r>
            <a:r>
              <a:rPr lang="de-DE" dirty="0" err="1"/>
              <a:t>change</a:t>
            </a:r>
            <a:r>
              <a:rPr lang="de-DE" dirty="0"/>
              <a:t> </a:t>
            </a:r>
            <a:r>
              <a:rPr lang="de-DE" dirty="0" err="1"/>
              <a:t>this</a:t>
            </a:r>
            <a:r>
              <a:rPr lang="de-DE" dirty="0"/>
              <a:t> </a:t>
            </a:r>
            <a:r>
              <a:rPr lang="de-DE" dirty="0" err="1"/>
              <a:t>value</a:t>
            </a:r>
            <a:r>
              <a:rPr lang="de-DE" dirty="0"/>
              <a:t> </a:t>
            </a:r>
            <a:r>
              <a:rPr lang="de-DE" dirty="0" err="1"/>
              <a:t>to</a:t>
            </a:r>
            <a:r>
              <a:rPr lang="de-DE" dirty="0"/>
              <a:t> </a:t>
            </a:r>
            <a:r>
              <a:rPr lang="de-DE" dirty="0" err="1"/>
              <a:t>reduce</a:t>
            </a:r>
            <a:r>
              <a:rPr lang="de-DE" dirty="0"/>
              <a:t> </a:t>
            </a:r>
            <a:r>
              <a:rPr lang="de-DE" dirty="0" err="1"/>
              <a:t>spikiness</a:t>
            </a:r>
            <a:r>
              <a:rPr lang="de-DE" dirty="0"/>
              <a:t>.</a:t>
            </a:r>
          </a:p>
          <a:p>
            <a:pPr marL="457200" indent="-457200">
              <a:lnSpc>
                <a:spcPct val="150000"/>
              </a:lnSpc>
              <a:buFont typeface="Arial" panose="020B0604020202020204" pitchFamily="34" charset="0"/>
              <a:buChar char="•"/>
            </a:pPr>
            <a:r>
              <a:rPr lang="de-DE" dirty="0"/>
              <a:t>The </a:t>
            </a:r>
            <a:r>
              <a:rPr lang="de-DE" dirty="0" err="1"/>
              <a:t>recommended</a:t>
            </a:r>
            <a:r>
              <a:rPr lang="de-DE" dirty="0"/>
              <a:t> </a:t>
            </a:r>
            <a:r>
              <a:rPr lang="de-DE" dirty="0" err="1"/>
              <a:t>value</a:t>
            </a:r>
            <a:r>
              <a:rPr lang="de-DE" dirty="0"/>
              <a:t> </a:t>
            </a:r>
            <a:r>
              <a:rPr lang="de-DE" dirty="0" err="1"/>
              <a:t>is</a:t>
            </a:r>
            <a:r>
              <a:rPr lang="de-DE" dirty="0"/>
              <a:t> </a:t>
            </a:r>
            <a:r>
              <a:rPr lang="de-DE" dirty="0" err="1"/>
              <a:t>cpu_count</a:t>
            </a:r>
            <a:r>
              <a:rPr lang="de-DE" dirty="0"/>
              <a:t>() - 3</a:t>
            </a:r>
          </a:p>
        </p:txBody>
      </p:sp>
    </p:spTree>
    <p:extLst>
      <p:ext uri="{BB962C8B-B14F-4D97-AF65-F5344CB8AC3E}">
        <p14:creationId xmlns:p14="http://schemas.microsoft.com/office/powerpoint/2010/main" val="167105809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9B4D1-0192-8F4B-8F04-8B6848547E75}"/>
              </a:ext>
            </a:extLst>
          </p:cNvPr>
          <p:cNvSpPr>
            <a:spLocks noGrp="1"/>
          </p:cNvSpPr>
          <p:nvPr>
            <p:ph type="title"/>
          </p:nvPr>
        </p:nvSpPr>
        <p:spPr/>
        <p:txBody>
          <a:bodyPr/>
          <a:lstStyle/>
          <a:p>
            <a:r>
              <a:rPr lang="en-US" dirty="0"/>
              <a:t>Multiple Workers</a:t>
            </a:r>
          </a:p>
        </p:txBody>
      </p:sp>
      <p:sp>
        <p:nvSpPr>
          <p:cNvPr id="12" name="Rectangle 11">
            <a:extLst>
              <a:ext uri="{FF2B5EF4-FFF2-40B4-BE49-F238E27FC236}">
                <a16:creationId xmlns:a16="http://schemas.microsoft.com/office/drawing/2014/main" id="{2BF5DF80-10E6-A147-AAA2-C0807AC534C7}"/>
              </a:ext>
            </a:extLst>
          </p:cNvPr>
          <p:cNvSpPr/>
          <p:nvPr/>
        </p:nvSpPr>
        <p:spPr>
          <a:xfrm>
            <a:off x="323088" y="4941947"/>
            <a:ext cx="6633164" cy="1938992"/>
          </a:xfrm>
          <a:prstGeom prst="rect">
            <a:avLst/>
          </a:prstGeom>
        </p:spPr>
        <p:txBody>
          <a:bodyPr wrap="square">
            <a:spAutoFit/>
          </a:bodyPr>
          <a:lstStyle/>
          <a:p>
            <a:pPr marL="342900" indent="-342900">
              <a:buFont typeface="Arial" panose="020B0604020202020204" pitchFamily="34" charset="0"/>
              <a:buChar char="•"/>
            </a:pPr>
            <a:r>
              <a:rPr lang="en-US" sz="2400" dirty="0">
                <a:gradFill>
                  <a:gsLst>
                    <a:gs pos="2917">
                      <a:schemeClr val="tx1"/>
                    </a:gs>
                    <a:gs pos="30000">
                      <a:schemeClr val="tx1"/>
                    </a:gs>
                  </a:gsLst>
                  <a:lin ang="5400000" scaled="0"/>
                </a:gradFill>
              </a:rPr>
              <a:t>NUM_GPU: 1, NUM_WORKER: 29, </a:t>
            </a:r>
          </a:p>
          <a:p>
            <a:pPr marL="342900" indent="-342900">
              <a:buFont typeface="Arial" panose="020B0604020202020204" pitchFamily="34" charset="0"/>
              <a:buChar char="•"/>
            </a:pPr>
            <a:r>
              <a:rPr lang="en-US" sz="2400" dirty="0">
                <a:gradFill>
                  <a:gsLst>
                    <a:gs pos="2917">
                      <a:schemeClr val="tx1"/>
                    </a:gs>
                    <a:gs pos="30000">
                      <a:schemeClr val="tx1"/>
                    </a:gs>
                  </a:gsLst>
                  <a:lin ang="5400000" scaled="0"/>
                </a:gradFill>
              </a:rPr>
              <a:t>BATCH_SIZE_PER_GPU: 64.0, </a:t>
            </a:r>
          </a:p>
          <a:p>
            <a:pPr marL="342900" indent="-342900">
              <a:buFont typeface="Arial" panose="020B0604020202020204" pitchFamily="34" charset="0"/>
              <a:buChar char="•"/>
            </a:pPr>
            <a:r>
              <a:rPr lang="en-US" sz="2400" dirty="0">
                <a:gradFill>
                  <a:gsLst>
                    <a:gs pos="2917">
                      <a:schemeClr val="tx1"/>
                    </a:gs>
                    <a:gs pos="30000">
                      <a:schemeClr val="tx1"/>
                    </a:gs>
                  </a:gsLst>
                  <a:lin ang="5400000" scaled="0"/>
                </a:gradFill>
              </a:rPr>
              <a:t>TYPECAST: &lt;class 'numpy.float32'&gt;</a:t>
            </a:r>
          </a:p>
          <a:p>
            <a:pPr marL="342900" indent="-342900">
              <a:buFont typeface="Arial" panose="020B0604020202020204" pitchFamily="34" charset="0"/>
              <a:buChar char="•"/>
            </a:pPr>
            <a:r>
              <a:rPr lang="en-US" sz="2400" b="1" dirty="0">
                <a:gradFill>
                  <a:gsLst>
                    <a:gs pos="2917">
                      <a:schemeClr val="tx1"/>
                    </a:gs>
                    <a:gs pos="30000">
                      <a:schemeClr val="tx1"/>
                    </a:gs>
                  </a:gsLst>
                  <a:lin ang="5400000" scaled="0"/>
                </a:gradFill>
              </a:rPr>
              <a:t>Samples/Sec: 663.50</a:t>
            </a:r>
          </a:p>
          <a:p>
            <a:pPr marL="342900" indent="-342900">
              <a:buFont typeface="Arial" panose="020B0604020202020204" pitchFamily="34" charset="0"/>
              <a:buChar char="•"/>
            </a:pPr>
            <a:r>
              <a:rPr lang="en-US" sz="2400" b="1" dirty="0">
                <a:gradFill>
                  <a:gsLst>
                    <a:gs pos="2917">
                      <a:schemeClr val="tx1"/>
                    </a:gs>
                    <a:gs pos="30000">
                      <a:schemeClr val="tx1"/>
                    </a:gs>
                  </a:gsLst>
                  <a:lin ang="5400000" scaled="0"/>
                </a:gradFill>
              </a:rPr>
              <a:t>epoch time: 18.59</a:t>
            </a:r>
          </a:p>
        </p:txBody>
      </p:sp>
      <p:pic>
        <p:nvPicPr>
          <p:cNvPr id="14" name="Picture 13">
            <a:extLst>
              <a:ext uri="{FF2B5EF4-FFF2-40B4-BE49-F238E27FC236}">
                <a16:creationId xmlns:a16="http://schemas.microsoft.com/office/drawing/2014/main" id="{D355698F-B47B-A948-82E9-A768B2C5F6CF}"/>
              </a:ext>
            </a:extLst>
          </p:cNvPr>
          <p:cNvPicPr>
            <a:picLocks noChangeAspect="1"/>
          </p:cNvPicPr>
          <p:nvPr/>
        </p:nvPicPr>
        <p:blipFill>
          <a:blip r:embed="rId2"/>
          <a:stretch>
            <a:fillRect/>
          </a:stretch>
        </p:blipFill>
        <p:spPr>
          <a:xfrm>
            <a:off x="6956252" y="1427011"/>
            <a:ext cx="7124700" cy="3378200"/>
          </a:xfrm>
          <a:prstGeom prst="rect">
            <a:avLst/>
          </a:prstGeom>
        </p:spPr>
      </p:pic>
      <p:sp>
        <p:nvSpPr>
          <p:cNvPr id="15" name="Rectangle 14">
            <a:extLst>
              <a:ext uri="{FF2B5EF4-FFF2-40B4-BE49-F238E27FC236}">
                <a16:creationId xmlns:a16="http://schemas.microsoft.com/office/drawing/2014/main" id="{B1AEE0D1-19A1-1E49-9E5A-2453E8959C3F}"/>
              </a:ext>
            </a:extLst>
          </p:cNvPr>
          <p:cNvSpPr/>
          <p:nvPr/>
        </p:nvSpPr>
        <p:spPr>
          <a:xfrm>
            <a:off x="6956252" y="4941947"/>
            <a:ext cx="6633164" cy="1938992"/>
          </a:xfrm>
          <a:prstGeom prst="rect">
            <a:avLst/>
          </a:prstGeom>
        </p:spPr>
        <p:txBody>
          <a:bodyPr wrap="square">
            <a:spAutoFit/>
          </a:bodyPr>
          <a:lstStyle/>
          <a:p>
            <a:pPr marL="342900" indent="-342900">
              <a:buFont typeface="Arial" panose="020B0604020202020204" pitchFamily="34" charset="0"/>
              <a:buChar char="•"/>
            </a:pPr>
            <a:r>
              <a:rPr lang="en-US" sz="2400" dirty="0">
                <a:gradFill>
                  <a:gsLst>
                    <a:gs pos="2917">
                      <a:schemeClr val="tx1"/>
                    </a:gs>
                    <a:gs pos="30000">
                      <a:schemeClr val="tx1"/>
                    </a:gs>
                  </a:gsLst>
                  <a:lin ang="5400000" scaled="0"/>
                </a:gradFill>
              </a:rPr>
              <a:t>NUM_GPU: 4, NUM_WORKER: 29, </a:t>
            </a:r>
          </a:p>
          <a:p>
            <a:pPr marL="342900" indent="-342900">
              <a:buFont typeface="Arial" panose="020B0604020202020204" pitchFamily="34" charset="0"/>
              <a:buChar char="•"/>
            </a:pPr>
            <a:r>
              <a:rPr lang="en-US" sz="2400" dirty="0">
                <a:gradFill>
                  <a:gsLst>
                    <a:gs pos="2917">
                      <a:schemeClr val="tx1"/>
                    </a:gs>
                    <a:gs pos="30000">
                      <a:schemeClr val="tx1"/>
                    </a:gs>
                  </a:gsLst>
                  <a:lin ang="5400000" scaled="0"/>
                </a:gradFill>
              </a:rPr>
              <a:t>BATCH_SIZE_PER_GPU: 64.0, 	</a:t>
            </a:r>
          </a:p>
          <a:p>
            <a:pPr marL="342900" indent="-342900">
              <a:buFont typeface="Arial" panose="020B0604020202020204" pitchFamily="34" charset="0"/>
              <a:buChar char="•"/>
            </a:pPr>
            <a:r>
              <a:rPr lang="en-US" sz="2400" dirty="0">
                <a:gradFill>
                  <a:gsLst>
                    <a:gs pos="2917">
                      <a:schemeClr val="tx1"/>
                    </a:gs>
                    <a:gs pos="30000">
                      <a:schemeClr val="tx1"/>
                    </a:gs>
                  </a:gsLst>
                  <a:lin ang="5400000" scaled="0"/>
                </a:gradFill>
              </a:rPr>
              <a:t>TYPECAST: &lt;class 'numpy.float32'&gt;</a:t>
            </a:r>
          </a:p>
          <a:p>
            <a:pPr marL="342900" indent="-342900">
              <a:buFont typeface="Arial" panose="020B0604020202020204" pitchFamily="34" charset="0"/>
              <a:buChar char="•"/>
            </a:pPr>
            <a:r>
              <a:rPr lang="en-US" sz="2400" b="1" dirty="0">
                <a:gradFill>
                  <a:gsLst>
                    <a:gs pos="2917">
                      <a:schemeClr val="tx1"/>
                    </a:gs>
                    <a:gs pos="30000">
                      <a:schemeClr val="tx1"/>
                    </a:gs>
                  </a:gsLst>
                  <a:lin ang="5400000" scaled="0"/>
                </a:gradFill>
              </a:rPr>
              <a:t>Samples/Sec: 950.43</a:t>
            </a:r>
          </a:p>
          <a:p>
            <a:pPr marL="342900" indent="-342900">
              <a:buFont typeface="Arial" panose="020B0604020202020204" pitchFamily="34" charset="0"/>
              <a:buChar char="•"/>
            </a:pPr>
            <a:r>
              <a:rPr lang="en-US" sz="2400" b="1" dirty="0">
                <a:gradFill>
                  <a:gsLst>
                    <a:gs pos="2917">
                      <a:schemeClr val="tx1"/>
                    </a:gs>
                    <a:gs pos="30000">
                      <a:schemeClr val="tx1"/>
                    </a:gs>
                  </a:gsLst>
                  <a:lin ang="5400000" scaled="0"/>
                </a:gradFill>
              </a:rPr>
              <a:t>epoch time: 16.50</a:t>
            </a:r>
          </a:p>
        </p:txBody>
      </p:sp>
      <p:pic>
        <p:nvPicPr>
          <p:cNvPr id="16" name="Picture 15">
            <a:extLst>
              <a:ext uri="{FF2B5EF4-FFF2-40B4-BE49-F238E27FC236}">
                <a16:creationId xmlns:a16="http://schemas.microsoft.com/office/drawing/2014/main" id="{37C3C15C-C849-B94B-BC22-0273EBF89B48}"/>
              </a:ext>
            </a:extLst>
          </p:cNvPr>
          <p:cNvPicPr>
            <a:picLocks noChangeAspect="1"/>
          </p:cNvPicPr>
          <p:nvPr/>
        </p:nvPicPr>
        <p:blipFill>
          <a:blip r:embed="rId3"/>
          <a:stretch>
            <a:fillRect/>
          </a:stretch>
        </p:blipFill>
        <p:spPr>
          <a:xfrm>
            <a:off x="323089" y="1463629"/>
            <a:ext cx="6633163" cy="3341582"/>
          </a:xfrm>
          <a:prstGeom prst="rect">
            <a:avLst/>
          </a:prstGeom>
        </p:spPr>
      </p:pic>
    </p:spTree>
    <p:extLst>
      <p:ext uri="{BB962C8B-B14F-4D97-AF65-F5344CB8AC3E}">
        <p14:creationId xmlns:p14="http://schemas.microsoft.com/office/powerpoint/2010/main" val="208337223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3BF20-9916-5B48-A5C0-3377F5F86864}"/>
              </a:ext>
            </a:extLst>
          </p:cNvPr>
          <p:cNvSpPr>
            <a:spLocks noGrp="1"/>
          </p:cNvSpPr>
          <p:nvPr>
            <p:ph type="title" idx="4294967295"/>
          </p:nvPr>
        </p:nvSpPr>
        <p:spPr/>
        <p:txBody>
          <a:bodyPr/>
          <a:lstStyle/>
          <a:p>
            <a:r>
              <a:rPr lang="en-US"/>
              <a:t>Code</a:t>
            </a:r>
          </a:p>
        </p:txBody>
      </p:sp>
      <p:sp>
        <p:nvSpPr>
          <p:cNvPr id="3" name="Content Placeholder 2">
            <a:extLst>
              <a:ext uri="{FF2B5EF4-FFF2-40B4-BE49-F238E27FC236}">
                <a16:creationId xmlns:a16="http://schemas.microsoft.com/office/drawing/2014/main" id="{9044224A-92D5-1B45-B319-688818AAF4AF}"/>
              </a:ext>
            </a:extLst>
          </p:cNvPr>
          <p:cNvSpPr>
            <a:spLocks noGrp="1"/>
          </p:cNvSpPr>
          <p:nvPr>
            <p:ph sz="quarter" idx="10"/>
          </p:nvPr>
        </p:nvSpPr>
        <p:spPr>
          <a:xfrm>
            <a:off x="323850" y="1809750"/>
            <a:ext cx="13768388" cy="5250668"/>
          </a:xfrm>
        </p:spPr>
        <p:txBody>
          <a:bodyPr/>
          <a:lstStyle/>
          <a:p>
            <a:r>
              <a:rPr lang="en-US"/>
              <a:t>Import multiprocessing as </a:t>
            </a:r>
            <a:r>
              <a:rPr lang="en-US" err="1"/>
              <a:t>mp</a:t>
            </a:r>
            <a:endParaRPr lang="en-US"/>
          </a:p>
          <a:p>
            <a:r>
              <a:rPr lang="en-US"/>
              <a:t>import multiprocessing as </a:t>
            </a:r>
            <a:r>
              <a:rPr lang="en-US" err="1"/>
              <a:t>mp</a:t>
            </a:r>
            <a:endParaRPr lang="en-US"/>
          </a:p>
          <a:p>
            <a:r>
              <a:rPr lang="en-US"/>
              <a:t>NUM_WORKERS = </a:t>
            </a:r>
            <a:r>
              <a:rPr lang="en-US" err="1"/>
              <a:t>mp.cpu_count</a:t>
            </a:r>
            <a:r>
              <a:rPr lang="en-US"/>
              <a:t>() - 3</a:t>
            </a:r>
          </a:p>
          <a:p>
            <a:endParaRPr lang="en-US"/>
          </a:p>
          <a:p>
            <a:r>
              <a:rPr lang="en-US" err="1"/>
              <a:t>train_data_iter</a:t>
            </a:r>
            <a:r>
              <a:rPr lang="en-US"/>
              <a:t> = </a:t>
            </a:r>
            <a:r>
              <a:rPr lang="en-US" err="1"/>
              <a:t>gluon.data.DataLoader</a:t>
            </a:r>
            <a:r>
              <a:rPr lang="en-US"/>
              <a:t>(</a:t>
            </a:r>
            <a:r>
              <a:rPr lang="en-US" err="1"/>
              <a:t>dataset_train</a:t>
            </a:r>
            <a:r>
              <a:rPr lang="en-US"/>
              <a:t>, </a:t>
            </a:r>
          </a:p>
          <a:p>
            <a:r>
              <a:rPr lang="en-US"/>
              <a:t>					    shuffle=True, </a:t>
            </a:r>
          </a:p>
          <a:p>
            <a:r>
              <a:rPr lang="en-US"/>
              <a:t>					    </a:t>
            </a:r>
            <a:r>
              <a:rPr lang="en-US" err="1"/>
              <a:t>batch_size</a:t>
            </a:r>
            <a:r>
              <a:rPr lang="en-US"/>
              <a:t>=</a:t>
            </a:r>
            <a:r>
              <a:rPr lang="en-US" err="1"/>
              <a:t>batch_size</a:t>
            </a:r>
            <a:r>
              <a:rPr lang="en-US"/>
              <a:t>, </a:t>
            </a:r>
          </a:p>
          <a:p>
            <a:r>
              <a:rPr lang="en-US"/>
              <a:t>				   	    </a:t>
            </a:r>
            <a:r>
              <a:rPr lang="en-US" b="1" err="1"/>
              <a:t>num_workers</a:t>
            </a:r>
            <a:r>
              <a:rPr lang="en-US" b="1"/>
              <a:t>=NUM_WORKERS</a:t>
            </a:r>
            <a:r>
              <a:rPr lang="en-US"/>
              <a:t>)</a:t>
            </a:r>
          </a:p>
          <a:p>
            <a:endParaRPr lang="en-US"/>
          </a:p>
        </p:txBody>
      </p:sp>
    </p:spTree>
    <p:extLst>
      <p:ext uri="{BB962C8B-B14F-4D97-AF65-F5344CB8AC3E}">
        <p14:creationId xmlns:p14="http://schemas.microsoft.com/office/powerpoint/2010/main" val="233659570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4586F-F423-DA49-9507-462D877A4073}"/>
              </a:ext>
            </a:extLst>
          </p:cNvPr>
          <p:cNvSpPr>
            <a:spLocks noGrp="1"/>
          </p:cNvSpPr>
          <p:nvPr>
            <p:ph type="title"/>
          </p:nvPr>
        </p:nvSpPr>
        <p:spPr/>
        <p:txBody>
          <a:bodyPr/>
          <a:lstStyle/>
          <a:p>
            <a:r>
              <a:rPr lang="en-US"/>
              <a:t>Off-line Pre-Processing</a:t>
            </a:r>
          </a:p>
        </p:txBody>
      </p:sp>
      <p:sp>
        <p:nvSpPr>
          <p:cNvPr id="3" name="Content Placeholder 2">
            <a:extLst>
              <a:ext uri="{FF2B5EF4-FFF2-40B4-BE49-F238E27FC236}">
                <a16:creationId xmlns:a16="http://schemas.microsoft.com/office/drawing/2014/main" id="{8EF1BE7E-FE6C-9142-818F-420178768B48}"/>
              </a:ext>
            </a:extLst>
          </p:cNvPr>
          <p:cNvSpPr txBox="1">
            <a:spLocks/>
          </p:cNvSpPr>
          <p:nvPr/>
        </p:nvSpPr>
        <p:spPr>
          <a:xfrm>
            <a:off x="323089" y="1282637"/>
            <a:ext cx="13984225" cy="6213624"/>
          </a:xfrm>
          <a:prstGeom prst="rect">
            <a:avLst/>
          </a:prstGeom>
        </p:spPr>
        <p:txBody>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marL="457200" indent="-457200">
              <a:lnSpc>
                <a:spcPct val="150000"/>
              </a:lnSpc>
              <a:buFont typeface="Arial" panose="020B0604020202020204" pitchFamily="34" charset="0"/>
              <a:buChar char="•"/>
            </a:pPr>
            <a:r>
              <a:rPr lang="de-DE" dirty="0" err="1"/>
              <a:t>For</a:t>
            </a:r>
            <a:r>
              <a:rPr lang="de-DE" dirty="0"/>
              <a:t> large </a:t>
            </a:r>
            <a:r>
              <a:rPr lang="en-GB" dirty="0"/>
              <a:t>data</a:t>
            </a:r>
            <a:r>
              <a:rPr lang="de-DE" dirty="0"/>
              <a:t> </a:t>
            </a:r>
            <a:r>
              <a:rPr lang="de-DE" dirty="0" err="1"/>
              <a:t>files</a:t>
            </a:r>
            <a:r>
              <a:rPr lang="de-DE" dirty="0"/>
              <a:t>, </a:t>
            </a:r>
            <a:r>
              <a:rPr lang="de-DE" dirty="0" err="1"/>
              <a:t>preprocessing</a:t>
            </a:r>
            <a:r>
              <a:rPr lang="de-DE" dirty="0"/>
              <a:t> </a:t>
            </a:r>
            <a:r>
              <a:rPr lang="de-DE" dirty="0" err="1"/>
              <a:t>can</a:t>
            </a:r>
            <a:r>
              <a:rPr lang="de-DE" dirty="0"/>
              <a:t> </a:t>
            </a:r>
            <a:r>
              <a:rPr lang="de-DE" dirty="0" err="1"/>
              <a:t>be</a:t>
            </a:r>
            <a:r>
              <a:rPr lang="de-DE" dirty="0"/>
              <a:t> </a:t>
            </a:r>
            <a:r>
              <a:rPr lang="de-DE" dirty="0" err="1"/>
              <a:t>done</a:t>
            </a:r>
            <a:r>
              <a:rPr lang="de-DE" dirty="0"/>
              <a:t> </a:t>
            </a:r>
            <a:r>
              <a:rPr lang="de-DE" dirty="0" err="1"/>
              <a:t>before</a:t>
            </a:r>
            <a:r>
              <a:rPr lang="de-DE" dirty="0"/>
              <a:t> </a:t>
            </a:r>
            <a:r>
              <a:rPr lang="de-DE" dirty="0" err="1"/>
              <a:t>training</a:t>
            </a:r>
            <a:r>
              <a:rPr lang="de-DE" dirty="0"/>
              <a:t>.</a:t>
            </a:r>
          </a:p>
          <a:p>
            <a:pPr marL="457200" indent="-457200">
              <a:lnSpc>
                <a:spcPct val="150000"/>
              </a:lnSpc>
              <a:buFont typeface="Arial" panose="020B0604020202020204" pitchFamily="34" charset="0"/>
              <a:buChar char="•"/>
            </a:pPr>
            <a:r>
              <a:rPr lang="de-DE" dirty="0" err="1"/>
              <a:t>It</a:t>
            </a:r>
            <a:r>
              <a:rPr lang="de-DE" dirty="0"/>
              <a:t> </a:t>
            </a:r>
            <a:r>
              <a:rPr lang="de-DE" dirty="0" err="1"/>
              <a:t>is</a:t>
            </a:r>
            <a:r>
              <a:rPr lang="de-DE" dirty="0"/>
              <a:t> also </a:t>
            </a:r>
            <a:r>
              <a:rPr lang="de-DE" dirty="0" err="1"/>
              <a:t>possible</a:t>
            </a:r>
            <a:r>
              <a:rPr lang="de-DE" dirty="0"/>
              <a:t> </a:t>
            </a:r>
            <a:r>
              <a:rPr lang="de-DE" dirty="0" err="1"/>
              <a:t>to</a:t>
            </a:r>
            <a:r>
              <a:rPr lang="de-DE" dirty="0"/>
              <a:t> </a:t>
            </a:r>
            <a:r>
              <a:rPr lang="de-DE" dirty="0" err="1"/>
              <a:t>incldue</a:t>
            </a:r>
            <a:r>
              <a:rPr lang="de-DE" dirty="0"/>
              <a:t> </a:t>
            </a:r>
            <a:r>
              <a:rPr lang="de-DE" dirty="0" err="1"/>
              <a:t>pre-processing</a:t>
            </a:r>
            <a:r>
              <a:rPr lang="de-DE" dirty="0"/>
              <a:t> in </a:t>
            </a:r>
            <a:r>
              <a:rPr lang="de-DE" dirty="0" err="1"/>
              <a:t>custom</a:t>
            </a:r>
            <a:r>
              <a:rPr lang="de-DE" dirty="0"/>
              <a:t> Dataset.</a:t>
            </a:r>
          </a:p>
          <a:p>
            <a:pPr marL="457200" indent="-457200">
              <a:lnSpc>
                <a:spcPct val="150000"/>
              </a:lnSpc>
              <a:buFont typeface="Arial" panose="020B0604020202020204" pitchFamily="34" charset="0"/>
              <a:buChar char="•"/>
            </a:pPr>
            <a:r>
              <a:rPr lang="de-DE" dirty="0" err="1"/>
              <a:t>For</a:t>
            </a:r>
            <a:r>
              <a:rPr lang="de-DE" dirty="0"/>
              <a:t> large </a:t>
            </a:r>
            <a:r>
              <a:rPr lang="de-DE" dirty="0" err="1"/>
              <a:t>data</a:t>
            </a:r>
            <a:r>
              <a:rPr lang="de-DE" dirty="0"/>
              <a:t> </a:t>
            </a:r>
            <a:r>
              <a:rPr lang="de-DE" dirty="0" err="1"/>
              <a:t>files</a:t>
            </a:r>
            <a:r>
              <a:rPr lang="de-DE" dirty="0"/>
              <a:t>, such </a:t>
            </a:r>
            <a:r>
              <a:rPr lang="de-DE" dirty="0" err="1"/>
              <a:t>as</a:t>
            </a:r>
            <a:r>
              <a:rPr lang="de-DE" dirty="0"/>
              <a:t> </a:t>
            </a:r>
            <a:r>
              <a:rPr lang="de-DE" dirty="0" err="1"/>
              <a:t>images</a:t>
            </a:r>
            <a:r>
              <a:rPr lang="de-DE" dirty="0"/>
              <a:t>, </a:t>
            </a:r>
            <a:r>
              <a:rPr lang="de-DE" dirty="0" err="1"/>
              <a:t>it</a:t>
            </a:r>
            <a:r>
              <a:rPr lang="de-DE" dirty="0"/>
              <a:t> </a:t>
            </a:r>
            <a:r>
              <a:rPr lang="de-DE" dirty="0" err="1"/>
              <a:t>is</a:t>
            </a:r>
            <a:r>
              <a:rPr lang="de-DE" dirty="0"/>
              <a:t> </a:t>
            </a:r>
            <a:r>
              <a:rPr lang="en-GB" dirty="0"/>
              <a:t>crucial</a:t>
            </a:r>
            <a:r>
              <a:rPr lang="de-DE" dirty="0"/>
              <a:t> </a:t>
            </a:r>
            <a:r>
              <a:rPr lang="de-DE" dirty="0" err="1"/>
              <a:t>to</a:t>
            </a:r>
            <a:r>
              <a:rPr lang="de-DE" dirty="0"/>
              <a:t> </a:t>
            </a:r>
            <a:r>
              <a:rPr lang="de-DE" dirty="0" err="1"/>
              <a:t>use</a:t>
            </a:r>
            <a:r>
              <a:rPr lang="de-DE" dirty="0"/>
              <a:t> a </a:t>
            </a:r>
            <a:r>
              <a:rPr lang="de-DE" dirty="0" err="1"/>
              <a:t>binary</a:t>
            </a:r>
            <a:r>
              <a:rPr lang="de-DE" dirty="0"/>
              <a:t> </a:t>
            </a:r>
            <a:r>
              <a:rPr lang="de-DE" dirty="0" err="1"/>
              <a:t>format</a:t>
            </a:r>
            <a:r>
              <a:rPr lang="de-DE" dirty="0"/>
              <a:t> such </a:t>
            </a:r>
            <a:r>
              <a:rPr lang="de-DE" dirty="0" err="1"/>
              <a:t>as</a:t>
            </a:r>
            <a:r>
              <a:rPr lang="de-DE" dirty="0"/>
              <a:t> </a:t>
            </a:r>
            <a:r>
              <a:rPr lang="de-DE" dirty="0" err="1"/>
              <a:t>RecordIO</a:t>
            </a:r>
            <a:r>
              <a:rPr lang="de-DE" dirty="0"/>
              <a:t>.</a:t>
            </a:r>
          </a:p>
        </p:txBody>
      </p:sp>
    </p:spTree>
    <p:extLst>
      <p:ext uri="{BB962C8B-B14F-4D97-AF65-F5344CB8AC3E}">
        <p14:creationId xmlns:p14="http://schemas.microsoft.com/office/powerpoint/2010/main" val="311319645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4586F-F423-DA49-9507-462D877A4073}"/>
              </a:ext>
            </a:extLst>
          </p:cNvPr>
          <p:cNvSpPr>
            <a:spLocks noGrp="1"/>
          </p:cNvSpPr>
          <p:nvPr>
            <p:ph type="title"/>
          </p:nvPr>
        </p:nvSpPr>
        <p:spPr/>
        <p:txBody>
          <a:bodyPr/>
          <a:lstStyle/>
          <a:p>
            <a:r>
              <a:rPr lang="en-US" dirty="0"/>
              <a:t>Efficient </a:t>
            </a:r>
            <a:r>
              <a:rPr lang="en-US" dirty="0" err="1"/>
              <a:t>DataLoaders</a:t>
            </a:r>
            <a:r>
              <a:rPr lang="en-US" dirty="0"/>
              <a:t> - Challenge</a:t>
            </a:r>
          </a:p>
        </p:txBody>
      </p:sp>
      <p:sp>
        <p:nvSpPr>
          <p:cNvPr id="3" name="Content Placeholder 2">
            <a:extLst>
              <a:ext uri="{FF2B5EF4-FFF2-40B4-BE49-F238E27FC236}">
                <a16:creationId xmlns:a16="http://schemas.microsoft.com/office/drawing/2014/main" id="{8EF1BE7E-FE6C-9142-818F-420178768B48}"/>
              </a:ext>
            </a:extLst>
          </p:cNvPr>
          <p:cNvSpPr txBox="1">
            <a:spLocks/>
          </p:cNvSpPr>
          <p:nvPr/>
        </p:nvSpPr>
        <p:spPr>
          <a:xfrm>
            <a:off x="323089" y="1282637"/>
            <a:ext cx="13984225" cy="6213624"/>
          </a:xfrm>
          <a:prstGeom prst="rect">
            <a:avLst/>
          </a:prstGeom>
        </p:spPr>
        <p:txBody>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marL="457200" indent="-457200">
              <a:lnSpc>
                <a:spcPct val="150000"/>
              </a:lnSpc>
              <a:buFont typeface="Arial" panose="020B0604020202020204" pitchFamily="34" charset="0"/>
              <a:buChar char="•"/>
            </a:pPr>
            <a:r>
              <a:rPr lang="en-US" dirty="0"/>
              <a:t>Tiny datasets can be loaded entirely GPU memory.</a:t>
            </a:r>
          </a:p>
          <a:p>
            <a:pPr marL="457200" indent="-457200">
              <a:lnSpc>
                <a:spcPct val="150000"/>
              </a:lnSpc>
              <a:buFont typeface="Arial" panose="020B0604020202020204" pitchFamily="34" charset="0"/>
              <a:buChar char="•"/>
            </a:pPr>
            <a:r>
              <a:rPr lang="en-US" dirty="0"/>
              <a:t>For large datasets we can only hold examples of data in memory.</a:t>
            </a:r>
          </a:p>
          <a:p>
            <a:pPr marL="457200" indent="-457200">
              <a:lnSpc>
                <a:spcPct val="150000"/>
              </a:lnSpc>
              <a:buFont typeface="Arial" panose="020B0604020202020204" pitchFamily="34" charset="0"/>
              <a:buChar char="•"/>
            </a:pPr>
            <a:r>
              <a:rPr lang="en-US" dirty="0"/>
              <a:t>Data loading can become a major bottleneck.</a:t>
            </a:r>
            <a:endParaRPr lang="de-DE" dirty="0"/>
          </a:p>
        </p:txBody>
      </p:sp>
    </p:spTree>
    <p:extLst>
      <p:ext uri="{BB962C8B-B14F-4D97-AF65-F5344CB8AC3E}">
        <p14:creationId xmlns:p14="http://schemas.microsoft.com/office/powerpoint/2010/main" val="226260524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4586F-F423-DA49-9507-462D877A4073}"/>
              </a:ext>
            </a:extLst>
          </p:cNvPr>
          <p:cNvSpPr>
            <a:spLocks noGrp="1"/>
          </p:cNvSpPr>
          <p:nvPr>
            <p:ph type="title"/>
          </p:nvPr>
        </p:nvSpPr>
        <p:spPr/>
        <p:txBody>
          <a:bodyPr/>
          <a:lstStyle/>
          <a:p>
            <a:r>
              <a:rPr lang="en-US" dirty="0"/>
              <a:t>Efficient </a:t>
            </a:r>
            <a:r>
              <a:rPr lang="en-US" dirty="0" err="1"/>
              <a:t>DataLoaders</a:t>
            </a:r>
            <a:r>
              <a:rPr lang="en-US" dirty="0"/>
              <a:t> - Solution</a:t>
            </a:r>
          </a:p>
        </p:txBody>
      </p:sp>
      <p:sp>
        <p:nvSpPr>
          <p:cNvPr id="3" name="Content Placeholder 2">
            <a:extLst>
              <a:ext uri="{FF2B5EF4-FFF2-40B4-BE49-F238E27FC236}">
                <a16:creationId xmlns:a16="http://schemas.microsoft.com/office/drawing/2014/main" id="{8EF1BE7E-FE6C-9142-818F-420178768B48}"/>
              </a:ext>
            </a:extLst>
          </p:cNvPr>
          <p:cNvSpPr txBox="1">
            <a:spLocks/>
          </p:cNvSpPr>
          <p:nvPr/>
        </p:nvSpPr>
        <p:spPr>
          <a:xfrm>
            <a:off x="323089" y="1282637"/>
            <a:ext cx="13984225" cy="6213624"/>
          </a:xfrm>
          <a:prstGeom prst="rect">
            <a:avLst/>
          </a:prstGeom>
        </p:spPr>
        <p:txBody>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marL="457200" indent="-457200">
              <a:buFont typeface="Arial" panose="020B0604020202020204" pitchFamily="34" charset="0"/>
              <a:buChar char="•"/>
            </a:pPr>
            <a:r>
              <a:rPr lang="en-US" dirty="0"/>
              <a:t>Small file size.</a:t>
            </a:r>
          </a:p>
          <a:p>
            <a:pPr marL="457200" indent="-457200">
              <a:buFont typeface="Arial" panose="020B0604020202020204" pitchFamily="34" charset="0"/>
              <a:buChar char="•"/>
            </a:pPr>
            <a:r>
              <a:rPr lang="en-US" dirty="0"/>
              <a:t>Parallel (distributed) packing of data.</a:t>
            </a:r>
          </a:p>
          <a:p>
            <a:pPr marL="457200" indent="-457200">
              <a:buFont typeface="Arial" panose="020B0604020202020204" pitchFamily="34" charset="0"/>
              <a:buChar char="•"/>
            </a:pPr>
            <a:r>
              <a:rPr lang="en-US" dirty="0"/>
              <a:t>Fast data loading and online augmentation.</a:t>
            </a:r>
          </a:p>
          <a:p>
            <a:pPr marL="457200" indent="-457200">
              <a:buFont typeface="Arial" panose="020B0604020202020204" pitchFamily="34" charset="0"/>
              <a:buChar char="•"/>
            </a:pPr>
            <a:r>
              <a:rPr lang="en-US" dirty="0"/>
              <a:t>Quick reads from arbitrary parts of the dataset in the distributed setting.</a:t>
            </a:r>
          </a:p>
        </p:txBody>
      </p:sp>
      <p:pic>
        <p:nvPicPr>
          <p:cNvPr id="5" name="Picture 4">
            <a:extLst>
              <a:ext uri="{FF2B5EF4-FFF2-40B4-BE49-F238E27FC236}">
                <a16:creationId xmlns:a16="http://schemas.microsoft.com/office/drawing/2014/main" id="{06DCB664-8C42-2740-BF7F-A1DB17CB1DD7}"/>
              </a:ext>
            </a:extLst>
          </p:cNvPr>
          <p:cNvPicPr>
            <a:picLocks noChangeAspect="1"/>
          </p:cNvPicPr>
          <p:nvPr/>
        </p:nvPicPr>
        <p:blipFill>
          <a:blip r:embed="rId2"/>
          <a:stretch>
            <a:fillRect/>
          </a:stretch>
        </p:blipFill>
        <p:spPr>
          <a:xfrm>
            <a:off x="3968231" y="3678293"/>
            <a:ext cx="7079213" cy="3715332"/>
          </a:xfrm>
          <a:prstGeom prst="rect">
            <a:avLst/>
          </a:prstGeom>
        </p:spPr>
      </p:pic>
    </p:spTree>
    <p:extLst>
      <p:ext uri="{BB962C8B-B14F-4D97-AF65-F5344CB8AC3E}">
        <p14:creationId xmlns:p14="http://schemas.microsoft.com/office/powerpoint/2010/main" val="204457593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Imperative </a:t>
            </a:r>
            <a:r>
              <a:rPr lang="en-US" dirty="0">
                <a:sym typeface="Wingdings" pitchFamily="2" charset="2"/>
              </a:rPr>
              <a:t> Symbolic</a:t>
            </a:r>
            <a:endParaRPr lang="en-US" dirty="0"/>
          </a:p>
        </p:txBody>
      </p:sp>
    </p:spTree>
    <p:extLst>
      <p:ext uri="{BB962C8B-B14F-4D97-AF65-F5344CB8AC3E}">
        <p14:creationId xmlns:p14="http://schemas.microsoft.com/office/powerpoint/2010/main" val="341682215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024C156-40BF-472A-A29B-49646962CCCF}"/>
              </a:ext>
            </a:extLst>
          </p:cNvPr>
          <p:cNvSpPr/>
          <p:nvPr/>
        </p:nvSpPr>
        <p:spPr>
          <a:xfrm>
            <a:off x="2687694" y="4345048"/>
            <a:ext cx="9255013" cy="1200329"/>
          </a:xfrm>
          <a:prstGeom prst="rect">
            <a:avLst/>
          </a:prstGeom>
        </p:spPr>
        <p:txBody>
          <a:bodyPr wrap="square">
            <a:spAutoFit/>
          </a:bodyPr>
          <a:lstStyle/>
          <a:p>
            <a:pPr algn="ctr"/>
            <a:r>
              <a:rPr lang="en-US" sz="3600">
                <a:latin typeface="+mj-lt"/>
                <a:ea typeface="Amazon Ember Cd" panose="020B0606020204020204" pitchFamily="34" charset="0"/>
                <a:cs typeface="Amazon Ember Cd" panose="020B0606020204020204" pitchFamily="34" charset="0"/>
              </a:rPr>
              <a:t>Put machine learning in the </a:t>
            </a:r>
            <a:br>
              <a:rPr lang="en-US" sz="3600">
                <a:latin typeface="+mj-lt"/>
                <a:ea typeface="Amazon Ember Cd" panose="020B0606020204020204" pitchFamily="34" charset="0"/>
                <a:cs typeface="Amazon Ember Cd" panose="020B0606020204020204" pitchFamily="34" charset="0"/>
              </a:rPr>
            </a:br>
            <a:r>
              <a:rPr lang="en-US" sz="3600">
                <a:latin typeface="+mj-lt"/>
                <a:ea typeface="Amazon Ember Cd" panose="020B0606020204020204" pitchFamily="34" charset="0"/>
                <a:cs typeface="Amazon Ember Cd" panose="020B0606020204020204" pitchFamily="34" charset="0"/>
              </a:rPr>
              <a:t>hands of every developer</a:t>
            </a:r>
          </a:p>
        </p:txBody>
      </p:sp>
      <p:sp>
        <p:nvSpPr>
          <p:cNvPr id="11" name="Title 8">
            <a:extLst>
              <a:ext uri="{FF2B5EF4-FFF2-40B4-BE49-F238E27FC236}">
                <a16:creationId xmlns:a16="http://schemas.microsoft.com/office/drawing/2014/main" id="{A7F80145-3E67-4579-9697-D75281996806}"/>
              </a:ext>
            </a:extLst>
          </p:cNvPr>
          <p:cNvSpPr>
            <a:spLocks noGrp="1"/>
          </p:cNvSpPr>
          <p:nvPr>
            <p:ph type="title"/>
          </p:nvPr>
        </p:nvSpPr>
        <p:spPr>
          <a:xfrm>
            <a:off x="859827" y="2555177"/>
            <a:ext cx="12910746" cy="2692450"/>
          </a:xfrm>
        </p:spPr>
        <p:txBody>
          <a:bodyPr/>
          <a:lstStyle/>
          <a:p>
            <a:pPr lvl="0" algn="ctr"/>
            <a:r>
              <a:rPr lang="en-US"/>
              <a:t>Our mission at AWS</a:t>
            </a:r>
          </a:p>
        </p:txBody>
      </p:sp>
      <p:cxnSp>
        <p:nvCxnSpPr>
          <p:cNvPr id="12" name="Straight Connector 11">
            <a:extLst>
              <a:ext uri="{FF2B5EF4-FFF2-40B4-BE49-F238E27FC236}">
                <a16:creationId xmlns:a16="http://schemas.microsoft.com/office/drawing/2014/main" id="{7575FA8C-ED55-4834-80E5-AFBF2640F2A7}"/>
              </a:ext>
            </a:extLst>
          </p:cNvPr>
          <p:cNvCxnSpPr/>
          <p:nvPr/>
        </p:nvCxnSpPr>
        <p:spPr>
          <a:xfrm>
            <a:off x="3566160" y="3905822"/>
            <a:ext cx="749808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26126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54EBF-92C7-904D-9E9B-D4BB597507AC}"/>
              </a:ext>
            </a:extLst>
          </p:cNvPr>
          <p:cNvSpPr>
            <a:spLocks noGrp="1"/>
          </p:cNvSpPr>
          <p:nvPr>
            <p:ph type="title"/>
          </p:nvPr>
        </p:nvSpPr>
        <p:spPr/>
        <p:txBody>
          <a:bodyPr/>
          <a:lstStyle/>
          <a:p>
            <a:r>
              <a:rPr lang="en-US" dirty="0"/>
              <a:t>Symbolic vs. Imperative</a:t>
            </a:r>
          </a:p>
        </p:txBody>
      </p:sp>
      <p:sp>
        <p:nvSpPr>
          <p:cNvPr id="5" name="Content Placeholder 2">
            <a:extLst>
              <a:ext uri="{FF2B5EF4-FFF2-40B4-BE49-F238E27FC236}">
                <a16:creationId xmlns:a16="http://schemas.microsoft.com/office/drawing/2014/main" id="{6630FC1E-D12A-E14C-B373-4C4D2AFD8929}"/>
              </a:ext>
            </a:extLst>
          </p:cNvPr>
          <p:cNvSpPr txBox="1">
            <a:spLocks/>
          </p:cNvSpPr>
          <p:nvPr/>
        </p:nvSpPr>
        <p:spPr>
          <a:xfrm>
            <a:off x="323089" y="1282637"/>
            <a:ext cx="13984225" cy="6213624"/>
          </a:xfrm>
          <a:prstGeom prst="rect">
            <a:avLst/>
          </a:prstGeom>
        </p:spPr>
        <p:txBody>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marL="457200" indent="-457200">
              <a:lnSpc>
                <a:spcPct val="150000"/>
              </a:lnSpc>
              <a:buFont typeface="Arial" panose="020B0604020202020204" pitchFamily="34" charset="0"/>
              <a:buChar char="•"/>
            </a:pPr>
            <a:r>
              <a:rPr lang="en-US" dirty="0"/>
              <a:t>Imperative-style programs perform computation as you run them. </a:t>
            </a:r>
          </a:p>
          <a:p>
            <a:pPr marL="457200" indent="-457200">
              <a:lnSpc>
                <a:spcPct val="150000"/>
              </a:lnSpc>
              <a:buFont typeface="Arial" panose="020B0604020202020204" pitchFamily="34" charset="0"/>
              <a:buChar char="•"/>
            </a:pPr>
            <a:r>
              <a:rPr lang="de-DE" dirty="0"/>
              <a:t>In </a:t>
            </a:r>
            <a:r>
              <a:rPr lang="de-DE" dirty="0" err="1"/>
              <a:t>Symbolic</a:t>
            </a:r>
            <a:r>
              <a:rPr lang="de-DE" dirty="0"/>
              <a:t> </a:t>
            </a:r>
            <a:r>
              <a:rPr lang="de-DE" dirty="0" err="1"/>
              <a:t>programming</a:t>
            </a:r>
            <a:r>
              <a:rPr lang="de-DE" dirty="0"/>
              <a:t>, </a:t>
            </a:r>
            <a:r>
              <a:rPr lang="de-DE" dirty="0" err="1"/>
              <a:t>we</a:t>
            </a:r>
            <a:r>
              <a:rPr lang="de-DE" dirty="0"/>
              <a:t> </a:t>
            </a:r>
            <a:r>
              <a:rPr lang="de-DE" dirty="0" err="1"/>
              <a:t>define</a:t>
            </a:r>
            <a:r>
              <a:rPr lang="de-DE" dirty="0"/>
              <a:t> an </a:t>
            </a:r>
            <a:r>
              <a:rPr lang="de-DE" dirty="0" err="1"/>
              <a:t>abstract</a:t>
            </a:r>
            <a:r>
              <a:rPr lang="de-DE" dirty="0"/>
              <a:t> </a:t>
            </a:r>
            <a:r>
              <a:rPr lang="de-DE" dirty="0" err="1"/>
              <a:t>function</a:t>
            </a:r>
            <a:r>
              <a:rPr lang="de-DE" dirty="0"/>
              <a:t> in </a:t>
            </a:r>
            <a:r>
              <a:rPr lang="de-DE" dirty="0" err="1"/>
              <a:t>terms</a:t>
            </a:r>
            <a:r>
              <a:rPr lang="de-DE" dirty="0"/>
              <a:t> </a:t>
            </a:r>
            <a:r>
              <a:rPr lang="de-DE" dirty="0" err="1"/>
              <a:t>of</a:t>
            </a:r>
            <a:r>
              <a:rPr lang="de-DE" dirty="0"/>
              <a:t> </a:t>
            </a:r>
            <a:r>
              <a:rPr lang="de-DE" dirty="0" err="1"/>
              <a:t>placeholder</a:t>
            </a:r>
            <a:r>
              <a:rPr lang="de-DE" dirty="0"/>
              <a:t> </a:t>
            </a:r>
            <a:r>
              <a:rPr lang="de-DE" dirty="0" err="1"/>
              <a:t>values</a:t>
            </a:r>
            <a:r>
              <a:rPr lang="de-DE" dirty="0"/>
              <a:t>; </a:t>
            </a:r>
            <a:r>
              <a:rPr lang="de-DE" dirty="0" err="1"/>
              <a:t>then</a:t>
            </a:r>
            <a:r>
              <a:rPr lang="de-DE" dirty="0"/>
              <a:t> </a:t>
            </a:r>
            <a:r>
              <a:rPr lang="de-DE" dirty="0" err="1"/>
              <a:t>we</a:t>
            </a:r>
            <a:r>
              <a:rPr lang="de-DE" dirty="0"/>
              <a:t> </a:t>
            </a:r>
            <a:r>
              <a:rPr lang="de-DE" dirty="0" err="1"/>
              <a:t>compile</a:t>
            </a:r>
            <a:r>
              <a:rPr lang="de-DE" dirty="0"/>
              <a:t> </a:t>
            </a:r>
            <a:r>
              <a:rPr lang="de-DE" dirty="0" err="1"/>
              <a:t>the</a:t>
            </a:r>
            <a:r>
              <a:rPr lang="de-DE" dirty="0"/>
              <a:t> </a:t>
            </a:r>
            <a:r>
              <a:rPr lang="de-DE" dirty="0" err="1"/>
              <a:t>function</a:t>
            </a:r>
            <a:r>
              <a:rPr lang="de-DE" dirty="0"/>
              <a:t> after </a:t>
            </a:r>
            <a:r>
              <a:rPr lang="de-DE" dirty="0" err="1"/>
              <a:t>lazy</a:t>
            </a:r>
            <a:r>
              <a:rPr lang="de-DE" dirty="0"/>
              <a:t> </a:t>
            </a:r>
            <a:r>
              <a:rPr lang="de-DE" dirty="0" err="1"/>
              <a:t>data</a:t>
            </a:r>
            <a:r>
              <a:rPr lang="de-DE" dirty="0"/>
              <a:t> </a:t>
            </a:r>
            <a:r>
              <a:rPr lang="de-DE" dirty="0" err="1"/>
              <a:t>binding</a:t>
            </a:r>
            <a:r>
              <a:rPr lang="de-DE" dirty="0"/>
              <a:t>.</a:t>
            </a:r>
          </a:p>
          <a:p>
            <a:pPr marL="457200" indent="-457200">
              <a:lnSpc>
                <a:spcPct val="150000"/>
              </a:lnSpc>
              <a:buFont typeface="Arial" panose="020B0604020202020204" pitchFamily="34" charset="0"/>
              <a:buChar char="•"/>
            </a:pPr>
            <a:r>
              <a:rPr lang="de-DE" dirty="0"/>
              <a:t>Imperative </a:t>
            </a:r>
            <a:r>
              <a:rPr lang="de-DE" dirty="0" err="1"/>
              <a:t>programming</a:t>
            </a:r>
            <a:r>
              <a:rPr lang="de-DE" dirty="0"/>
              <a:t> </a:t>
            </a:r>
            <a:r>
              <a:rPr lang="de-DE" dirty="0" err="1"/>
              <a:t>is</a:t>
            </a:r>
            <a:r>
              <a:rPr lang="de-DE" dirty="0"/>
              <a:t> easy </a:t>
            </a:r>
            <a:r>
              <a:rPr lang="de-DE" dirty="0" err="1"/>
              <a:t>and</a:t>
            </a:r>
            <a:r>
              <a:rPr lang="de-DE" dirty="0"/>
              <a:t> </a:t>
            </a:r>
            <a:r>
              <a:rPr lang="de-DE" dirty="0" err="1"/>
              <a:t>debuggable</a:t>
            </a:r>
            <a:r>
              <a:rPr lang="de-DE" dirty="0"/>
              <a:t>, </a:t>
            </a:r>
            <a:r>
              <a:rPr lang="de-DE" dirty="0" err="1"/>
              <a:t>while</a:t>
            </a:r>
            <a:r>
              <a:rPr lang="de-DE" dirty="0"/>
              <a:t> </a:t>
            </a:r>
            <a:r>
              <a:rPr lang="de-DE" dirty="0" err="1"/>
              <a:t>symbolic</a:t>
            </a:r>
            <a:r>
              <a:rPr lang="de-DE" dirty="0"/>
              <a:t> </a:t>
            </a:r>
            <a:r>
              <a:rPr lang="de-DE" dirty="0" err="1"/>
              <a:t>is</a:t>
            </a:r>
            <a:r>
              <a:rPr lang="de-DE" dirty="0"/>
              <a:t> </a:t>
            </a:r>
            <a:r>
              <a:rPr lang="de-DE" dirty="0" err="1"/>
              <a:t>efficient</a:t>
            </a:r>
            <a:r>
              <a:rPr lang="de-DE" dirty="0"/>
              <a:t>.</a:t>
            </a:r>
          </a:p>
          <a:p>
            <a:pPr marL="457200" indent="-457200">
              <a:lnSpc>
                <a:spcPct val="150000"/>
              </a:lnSpc>
              <a:buFont typeface="Arial" panose="020B0604020202020204" pitchFamily="34" charset="0"/>
              <a:buChar char="•"/>
            </a:pPr>
            <a:r>
              <a:rPr lang="de-DE" dirty="0" err="1"/>
              <a:t>Symbolic</a:t>
            </a:r>
            <a:r>
              <a:rPr lang="de-DE" dirty="0"/>
              <a:t> </a:t>
            </a:r>
            <a:r>
              <a:rPr lang="de-DE" dirty="0" err="1"/>
              <a:t>computational</a:t>
            </a:r>
            <a:r>
              <a:rPr lang="de-DE" dirty="0"/>
              <a:t> </a:t>
            </a:r>
            <a:r>
              <a:rPr lang="de-DE" dirty="0" err="1"/>
              <a:t>graphs</a:t>
            </a:r>
            <a:r>
              <a:rPr lang="de-DE" dirty="0"/>
              <a:t> </a:t>
            </a:r>
            <a:r>
              <a:rPr lang="de-DE" dirty="0" err="1"/>
              <a:t>are</a:t>
            </a:r>
            <a:r>
              <a:rPr lang="de-DE" dirty="0"/>
              <a:t> </a:t>
            </a:r>
            <a:r>
              <a:rPr lang="de-DE" dirty="0" err="1"/>
              <a:t>most</a:t>
            </a:r>
            <a:r>
              <a:rPr lang="de-DE" dirty="0"/>
              <a:t> </a:t>
            </a:r>
            <a:r>
              <a:rPr lang="de-DE" dirty="0" err="1"/>
              <a:t>effetive</a:t>
            </a:r>
            <a:r>
              <a:rPr lang="de-DE" dirty="0"/>
              <a:t> </a:t>
            </a:r>
            <a:r>
              <a:rPr lang="de-DE" dirty="0" err="1"/>
              <a:t>for</a:t>
            </a:r>
            <a:r>
              <a:rPr lang="de-DE" dirty="0"/>
              <a:t> </a:t>
            </a:r>
            <a:r>
              <a:rPr lang="de-DE" dirty="0" err="1"/>
              <a:t>small</a:t>
            </a:r>
            <a:r>
              <a:rPr lang="de-DE" dirty="0"/>
              <a:t> </a:t>
            </a:r>
            <a:r>
              <a:rPr lang="de-DE" dirty="0" err="1"/>
              <a:t>networks</a:t>
            </a:r>
            <a:r>
              <a:rPr lang="de-DE" dirty="0"/>
              <a:t> </a:t>
            </a:r>
            <a:r>
              <a:rPr lang="de-DE" dirty="0" err="1"/>
              <a:t>and</a:t>
            </a:r>
            <a:r>
              <a:rPr lang="de-DE" dirty="0"/>
              <a:t> </a:t>
            </a:r>
            <a:r>
              <a:rPr lang="de-DE" dirty="0" err="1"/>
              <a:t>small</a:t>
            </a:r>
            <a:r>
              <a:rPr lang="de-DE" dirty="0"/>
              <a:t> </a:t>
            </a:r>
            <a:r>
              <a:rPr lang="de-DE" dirty="0" err="1"/>
              <a:t>batch</a:t>
            </a:r>
            <a:r>
              <a:rPr lang="de-DE" dirty="0"/>
              <a:t> </a:t>
            </a:r>
            <a:r>
              <a:rPr lang="de-DE" dirty="0" err="1"/>
              <a:t>size</a:t>
            </a:r>
            <a:r>
              <a:rPr lang="de-DE" dirty="0"/>
              <a:t>.</a:t>
            </a:r>
          </a:p>
        </p:txBody>
      </p:sp>
    </p:spTree>
    <p:extLst>
      <p:ext uri="{BB962C8B-B14F-4D97-AF65-F5344CB8AC3E}">
        <p14:creationId xmlns:p14="http://schemas.microsoft.com/office/powerpoint/2010/main" val="163747359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D6FF40-9C65-D34C-95F5-9C503B1B208F}"/>
              </a:ext>
            </a:extLst>
          </p:cNvPr>
          <p:cNvSpPr txBox="1">
            <a:spLocks/>
          </p:cNvSpPr>
          <p:nvPr/>
        </p:nvSpPr>
        <p:spPr>
          <a:xfrm>
            <a:off x="538863" y="183898"/>
            <a:ext cx="13128486" cy="873186"/>
          </a:xfrm>
          <a:prstGeom prst="rect">
            <a:avLst/>
          </a:prstGeom>
        </p:spPr>
        <p:txBody>
          <a:bodyPr vert="horz" lIns="146304" tIns="73152" rIns="146304" bIns="73152" rtlCol="0" anchor="t">
            <a:noAutofit/>
          </a:bodyPr>
          <a:lstStyle>
            <a:lvl1pPr algn="l" defTabSz="457200" rtl="0" eaLnBrk="1" latinLnBrk="0" hangingPunct="1">
              <a:spcBef>
                <a:spcPct val="0"/>
              </a:spcBef>
              <a:buNone/>
              <a:defRPr sz="2800" b="0" i="0" kern="1200" spc="300">
                <a:solidFill>
                  <a:schemeClr val="tx1">
                    <a:lumMod val="95000"/>
                  </a:schemeClr>
                </a:solidFill>
                <a:latin typeface="Amazon Ember Light" charset="0"/>
                <a:ea typeface="Amazon Ember Light" charset="0"/>
                <a:cs typeface="Amazon Ember Light" charset="0"/>
              </a:defRPr>
            </a:lvl1pPr>
          </a:lstStyle>
          <a:p>
            <a:r>
              <a:rPr lang="en-US" sz="4480" dirty="0"/>
              <a:t>Imperative vs. Symbolic</a:t>
            </a:r>
          </a:p>
        </p:txBody>
      </p:sp>
      <p:sp>
        <p:nvSpPr>
          <p:cNvPr id="9" name="Content Placeholder 2">
            <a:extLst>
              <a:ext uri="{FF2B5EF4-FFF2-40B4-BE49-F238E27FC236}">
                <a16:creationId xmlns:a16="http://schemas.microsoft.com/office/drawing/2014/main" id="{17E9152E-714B-434E-AC73-C8821630BE23}"/>
              </a:ext>
            </a:extLst>
          </p:cNvPr>
          <p:cNvSpPr txBox="1">
            <a:spLocks/>
          </p:cNvSpPr>
          <p:nvPr/>
        </p:nvSpPr>
        <p:spPr>
          <a:xfrm>
            <a:off x="2344865" y="1516395"/>
            <a:ext cx="9671644" cy="5309277"/>
          </a:xfrm>
          <a:prstGeom prst="rect">
            <a:avLst/>
          </a:prstGeom>
        </p:spPr>
        <p:txBody>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endParaRPr lang="en-US" sz="1800"/>
          </a:p>
          <a:p>
            <a:pPr marL="1085850" lvl="1" indent="-342900">
              <a:buFont typeface="Arial" charset="0"/>
              <a:buChar char="•"/>
            </a:pPr>
            <a:endParaRPr lang="en-US" sz="800" i="1" dirty="0"/>
          </a:p>
        </p:txBody>
      </p:sp>
      <p:graphicFrame>
        <p:nvGraphicFramePr>
          <p:cNvPr id="10" name="Table 9">
            <a:extLst>
              <a:ext uri="{FF2B5EF4-FFF2-40B4-BE49-F238E27FC236}">
                <a16:creationId xmlns:a16="http://schemas.microsoft.com/office/drawing/2014/main" id="{E50777BF-4296-FB40-8B58-224CC5543CF3}"/>
              </a:ext>
            </a:extLst>
          </p:cNvPr>
          <p:cNvGraphicFramePr>
            <a:graphicFrameLocks noGrp="1"/>
          </p:cNvGraphicFramePr>
          <p:nvPr>
            <p:extLst>
              <p:ext uri="{D42A27DB-BD31-4B8C-83A1-F6EECF244321}">
                <p14:modId xmlns:p14="http://schemas.microsoft.com/office/powerpoint/2010/main" val="2209923350"/>
              </p:ext>
            </p:extLst>
          </p:nvPr>
        </p:nvGraphicFramePr>
        <p:xfrm>
          <a:off x="2344863" y="1634259"/>
          <a:ext cx="8844966" cy="5400007"/>
        </p:xfrm>
        <a:graphic>
          <a:graphicData uri="http://schemas.openxmlformats.org/drawingml/2006/table">
            <a:tbl>
              <a:tblPr firstRow="1" bandRow="1">
                <a:tableStyleId>{5C22544A-7EE6-4342-B048-85BDC9FD1C3A}</a:tableStyleId>
              </a:tblPr>
              <a:tblGrid>
                <a:gridCol w="4422483">
                  <a:extLst>
                    <a:ext uri="{9D8B030D-6E8A-4147-A177-3AD203B41FA5}">
                      <a16:colId xmlns:a16="http://schemas.microsoft.com/office/drawing/2014/main" val="20000"/>
                    </a:ext>
                  </a:extLst>
                </a:gridCol>
                <a:gridCol w="4422483">
                  <a:extLst>
                    <a:ext uri="{9D8B030D-6E8A-4147-A177-3AD203B41FA5}">
                      <a16:colId xmlns:a16="http://schemas.microsoft.com/office/drawing/2014/main" val="20001"/>
                    </a:ext>
                  </a:extLst>
                </a:gridCol>
              </a:tblGrid>
              <a:tr h="550919">
                <a:tc>
                  <a:txBody>
                    <a:bodyPr/>
                    <a:lstStyle/>
                    <a:p>
                      <a:pPr algn="ctr"/>
                      <a:r>
                        <a:rPr lang="en-US" sz="1400" dirty="0"/>
                        <a:t>Imperative</a:t>
                      </a:r>
                    </a:p>
                  </a:txBody>
                  <a:tcPr/>
                </a:tc>
                <a:tc>
                  <a:txBody>
                    <a:bodyPr/>
                    <a:lstStyle/>
                    <a:p>
                      <a:pPr algn="ctr"/>
                      <a:r>
                        <a:rPr lang="en-US" sz="1400" dirty="0"/>
                        <a:t>Symbolic</a:t>
                      </a:r>
                    </a:p>
                  </a:txBody>
                  <a:tcPr/>
                </a:tc>
                <a:extLst>
                  <a:ext uri="{0D108BD9-81ED-4DB2-BD59-A6C34878D82A}">
                    <a16:rowId xmlns:a16="http://schemas.microsoft.com/office/drawing/2014/main" val="10000"/>
                  </a:ext>
                </a:extLst>
              </a:tr>
              <a:tr h="1800361">
                <a:tc>
                  <a:txBody>
                    <a:bodyPr/>
                    <a:lstStyle/>
                    <a:p>
                      <a:r>
                        <a:rPr lang="en-US" sz="1400" dirty="0"/>
                        <a:t>Execution Flow is the same as flow of the code:</a:t>
                      </a:r>
                    </a:p>
                    <a:p>
                      <a:endParaRPr lang="en-US" sz="1400" dirty="0"/>
                    </a:p>
                  </a:txBody>
                  <a:tcPr/>
                </a:tc>
                <a:tc>
                  <a:txBody>
                    <a:bodyPr/>
                    <a:lstStyle/>
                    <a:p>
                      <a:r>
                        <a:rPr lang="en-US" sz="1400" dirty="0"/>
                        <a:t>Abstract</a:t>
                      </a:r>
                      <a:r>
                        <a:rPr lang="en-US" sz="1400" baseline="0" dirty="0"/>
                        <a:t> functions are defined and compiled first, data binding happens next.</a:t>
                      </a:r>
                      <a:endParaRPr lang="en-US" sz="1400" dirty="0"/>
                    </a:p>
                  </a:txBody>
                  <a:tcPr/>
                </a:tc>
                <a:extLst>
                  <a:ext uri="{0D108BD9-81ED-4DB2-BD59-A6C34878D82A}">
                    <a16:rowId xmlns:a16="http://schemas.microsoft.com/office/drawing/2014/main" val="10001"/>
                  </a:ext>
                </a:extLst>
              </a:tr>
              <a:tr h="3048727">
                <a:tc>
                  <a:txBody>
                    <a:bodyPr/>
                    <a:lstStyle/>
                    <a:p>
                      <a:r>
                        <a:rPr lang="en-US" sz="1400" dirty="0"/>
                        <a:t>Flexible but inefficient:</a:t>
                      </a:r>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txBody>
                  <a:tcPr/>
                </a:tc>
                <a:tc>
                  <a:txBody>
                    <a:bodyPr/>
                    <a:lstStyle/>
                    <a:p>
                      <a:r>
                        <a:rPr lang="en-US" sz="1400" dirty="0"/>
                        <a:t>Efficient</a:t>
                      </a:r>
                    </a:p>
                    <a:p>
                      <a:endParaRPr lang="en-US" sz="1400" dirty="0"/>
                    </a:p>
                    <a:p>
                      <a:endParaRPr lang="en-US" sz="1400" dirty="0"/>
                    </a:p>
                  </a:txBody>
                  <a:tcPr/>
                </a:tc>
                <a:extLst>
                  <a:ext uri="{0D108BD9-81ED-4DB2-BD59-A6C34878D82A}">
                    <a16:rowId xmlns:a16="http://schemas.microsoft.com/office/drawing/2014/main" val="10002"/>
                  </a:ext>
                </a:extLst>
              </a:tr>
            </a:tbl>
          </a:graphicData>
        </a:graphic>
      </p:graphicFrame>
      <p:pic>
        <p:nvPicPr>
          <p:cNvPr id="11" name="Picture 10">
            <a:extLst>
              <a:ext uri="{FF2B5EF4-FFF2-40B4-BE49-F238E27FC236}">
                <a16:creationId xmlns:a16="http://schemas.microsoft.com/office/drawing/2014/main" id="{E02D7244-70F9-434C-84DC-4EECCF6F8FD1}"/>
              </a:ext>
            </a:extLst>
          </p:cNvPr>
          <p:cNvPicPr>
            <a:picLocks noChangeAspect="1"/>
          </p:cNvPicPr>
          <p:nvPr/>
        </p:nvPicPr>
        <p:blipFill>
          <a:blip r:embed="rId3"/>
          <a:stretch>
            <a:fillRect/>
          </a:stretch>
        </p:blipFill>
        <p:spPr>
          <a:xfrm>
            <a:off x="2417709" y="4334262"/>
            <a:ext cx="1314413" cy="860168"/>
          </a:xfrm>
          <a:prstGeom prst="rect">
            <a:avLst/>
          </a:prstGeom>
        </p:spPr>
      </p:pic>
      <p:pic>
        <p:nvPicPr>
          <p:cNvPr id="12" name="Picture 11">
            <a:extLst>
              <a:ext uri="{FF2B5EF4-FFF2-40B4-BE49-F238E27FC236}">
                <a16:creationId xmlns:a16="http://schemas.microsoft.com/office/drawing/2014/main" id="{BE378E31-6162-0C4F-8EB5-A0D981263B41}"/>
              </a:ext>
            </a:extLst>
          </p:cNvPr>
          <p:cNvPicPr>
            <a:picLocks noChangeAspect="1"/>
          </p:cNvPicPr>
          <p:nvPr/>
        </p:nvPicPr>
        <p:blipFill>
          <a:blip r:embed="rId4"/>
          <a:stretch>
            <a:fillRect/>
          </a:stretch>
        </p:blipFill>
        <p:spPr>
          <a:xfrm>
            <a:off x="6853339" y="2799821"/>
            <a:ext cx="2304313" cy="995774"/>
          </a:xfrm>
          <a:prstGeom prst="rect">
            <a:avLst/>
          </a:prstGeom>
        </p:spPr>
      </p:pic>
      <p:pic>
        <p:nvPicPr>
          <p:cNvPr id="13" name="Picture 2" descr="omp Graph">
            <a:extLst>
              <a:ext uri="{FF2B5EF4-FFF2-40B4-BE49-F238E27FC236}">
                <a16:creationId xmlns:a16="http://schemas.microsoft.com/office/drawing/2014/main" id="{CFBE897E-6969-9C4D-9F4A-94C9CBF84B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26531" y="2799821"/>
            <a:ext cx="1624685" cy="99577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8C1BADC1-10F6-1B40-89E1-3B05508CCB54}"/>
              </a:ext>
            </a:extLst>
          </p:cNvPr>
          <p:cNvPicPr>
            <a:picLocks noChangeAspect="1"/>
          </p:cNvPicPr>
          <p:nvPr/>
        </p:nvPicPr>
        <p:blipFill>
          <a:blip r:embed="rId6"/>
          <a:stretch>
            <a:fillRect/>
          </a:stretch>
        </p:blipFill>
        <p:spPr>
          <a:xfrm>
            <a:off x="2496134" y="2546451"/>
            <a:ext cx="1792592" cy="1016694"/>
          </a:xfrm>
          <a:prstGeom prst="rect">
            <a:avLst/>
          </a:prstGeom>
        </p:spPr>
      </p:pic>
      <p:sp>
        <p:nvSpPr>
          <p:cNvPr id="15" name="TextBox 14">
            <a:extLst>
              <a:ext uri="{FF2B5EF4-FFF2-40B4-BE49-F238E27FC236}">
                <a16:creationId xmlns:a16="http://schemas.microsoft.com/office/drawing/2014/main" id="{C3BD027B-C1F7-3348-8E0C-5FA154DD0174}"/>
              </a:ext>
            </a:extLst>
          </p:cNvPr>
          <p:cNvSpPr txBox="1"/>
          <p:nvPr/>
        </p:nvSpPr>
        <p:spPr>
          <a:xfrm>
            <a:off x="3790307" y="4334262"/>
            <a:ext cx="2946662" cy="1015663"/>
          </a:xfrm>
          <a:prstGeom prst="rect">
            <a:avLst/>
          </a:prstGeom>
          <a:noFill/>
        </p:spPr>
        <p:txBody>
          <a:bodyPr wrap="square" rtlCol="0">
            <a:spAutoFit/>
          </a:bodyPr>
          <a:lstStyle/>
          <a:p>
            <a:pPr marL="171450" indent="-171450">
              <a:buFont typeface="Arial" charset="0"/>
              <a:buChar char="•"/>
            </a:pPr>
            <a:r>
              <a:rPr lang="en-US" sz="1200" dirty="0"/>
              <a:t>Memory: 4 * 10 * 8 = 320 bytes</a:t>
            </a:r>
          </a:p>
          <a:p>
            <a:pPr marL="171450" indent="-171450">
              <a:buFont typeface="Arial" charset="0"/>
              <a:buChar char="•"/>
            </a:pPr>
            <a:r>
              <a:rPr lang="en-US" sz="1200" dirty="0"/>
              <a:t>Interim values are available</a:t>
            </a:r>
          </a:p>
          <a:p>
            <a:pPr marL="171450" indent="-171450">
              <a:buFont typeface="Arial" charset="0"/>
              <a:buChar char="•"/>
            </a:pPr>
            <a:r>
              <a:rPr lang="en-US" sz="1200" dirty="0"/>
              <a:t>No Operation Folding.</a:t>
            </a:r>
          </a:p>
          <a:p>
            <a:pPr marL="171450" indent="-171450">
              <a:buFont typeface="Arial" charset="0"/>
              <a:buChar char="•"/>
            </a:pPr>
            <a:r>
              <a:rPr lang="en-US" sz="1200" dirty="0"/>
              <a:t>Familiar coding paradigm.</a:t>
            </a:r>
          </a:p>
          <a:p>
            <a:endParaRPr lang="en-US" sz="1200" dirty="0"/>
          </a:p>
        </p:txBody>
      </p:sp>
      <p:pic>
        <p:nvPicPr>
          <p:cNvPr id="16" name="Picture 2" descr="omp Graph">
            <a:extLst>
              <a:ext uri="{FF2B5EF4-FFF2-40B4-BE49-F238E27FC236}">
                <a16:creationId xmlns:a16="http://schemas.microsoft.com/office/drawing/2014/main" id="{28126D48-2DCF-6E42-844B-865E472C62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3339" y="4314442"/>
            <a:ext cx="1624685" cy="99577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7A99702E-E7D2-1349-86BD-E2E66B455F80}"/>
              </a:ext>
            </a:extLst>
          </p:cNvPr>
          <p:cNvSpPr txBox="1"/>
          <p:nvPr/>
        </p:nvSpPr>
        <p:spPr>
          <a:xfrm>
            <a:off x="8594395" y="4332682"/>
            <a:ext cx="2489242" cy="2862322"/>
          </a:xfrm>
          <a:prstGeom prst="rect">
            <a:avLst/>
          </a:prstGeom>
          <a:noFill/>
        </p:spPr>
        <p:txBody>
          <a:bodyPr wrap="square" rtlCol="0">
            <a:spAutoFit/>
          </a:bodyPr>
          <a:lstStyle/>
          <a:p>
            <a:pPr marL="171450" indent="-171450">
              <a:buFont typeface="Arial" charset="0"/>
              <a:buChar char="•"/>
            </a:pPr>
            <a:r>
              <a:rPr lang="en-US" sz="1200" dirty="0"/>
              <a:t>Memory: 2 * 10 * 8 = 160 bytes</a:t>
            </a:r>
          </a:p>
          <a:p>
            <a:pPr marL="171450" indent="-171450">
              <a:buFont typeface="Arial" charset="0"/>
              <a:buChar char="•"/>
            </a:pPr>
            <a:r>
              <a:rPr lang="en-US" sz="1200" dirty="0"/>
              <a:t>Interim values are not available</a:t>
            </a:r>
          </a:p>
          <a:p>
            <a:pPr marL="171450" indent="-171450">
              <a:buFont typeface="Arial" charset="0"/>
              <a:buChar char="•"/>
            </a:pPr>
            <a:endParaRPr lang="en-US" sz="1200" dirty="0"/>
          </a:p>
          <a:p>
            <a:pPr marL="171450" indent="-171450">
              <a:buFont typeface="Arial" charset="0"/>
              <a:buChar char="•"/>
            </a:pPr>
            <a:endParaRPr lang="en-US" sz="1200" dirty="0"/>
          </a:p>
          <a:p>
            <a:pPr marL="171450" indent="-171450">
              <a:buFont typeface="Arial" charset="0"/>
              <a:buChar char="•"/>
            </a:pPr>
            <a:r>
              <a:rPr lang="en-US" sz="1200" dirty="0"/>
              <a:t>Operation Folding:  Folding multiple operations into one. We run one op. instead of many on GPU. This is possible because we have access to whole comp. graph</a:t>
            </a:r>
          </a:p>
          <a:p>
            <a:pPr marL="171450" indent="-171450">
              <a:buFont typeface="Arial" charset="0"/>
              <a:buChar char="•"/>
            </a:pPr>
            <a:endParaRPr lang="en-US" sz="1200" dirty="0"/>
          </a:p>
          <a:p>
            <a:pPr marL="171450" indent="-171450">
              <a:buFont typeface="Arial" charset="0"/>
              <a:buChar char="•"/>
            </a:pPr>
            <a:endParaRPr lang="en-US" sz="1200" dirty="0"/>
          </a:p>
          <a:p>
            <a:pPr marL="171450" indent="-171450">
              <a:buFont typeface="Arial" charset="0"/>
              <a:buChar char="•"/>
            </a:pPr>
            <a:endParaRPr lang="en-US" sz="1200" dirty="0"/>
          </a:p>
          <a:p>
            <a:pPr marL="171450" indent="-171450">
              <a:buFont typeface="Arial" charset="0"/>
              <a:buChar char="•"/>
            </a:pPr>
            <a:endParaRPr lang="en-US" sz="1200" dirty="0"/>
          </a:p>
        </p:txBody>
      </p:sp>
      <p:pic>
        <p:nvPicPr>
          <p:cNvPr id="18" name="Picture 17">
            <a:extLst>
              <a:ext uri="{FF2B5EF4-FFF2-40B4-BE49-F238E27FC236}">
                <a16:creationId xmlns:a16="http://schemas.microsoft.com/office/drawing/2014/main" id="{D95276FE-44F6-204C-BEBC-1E5B376106EB}"/>
              </a:ext>
            </a:extLst>
          </p:cNvPr>
          <p:cNvPicPr>
            <a:picLocks noChangeAspect="1"/>
          </p:cNvPicPr>
          <p:nvPr/>
        </p:nvPicPr>
        <p:blipFill>
          <a:blip r:embed="rId7"/>
          <a:stretch>
            <a:fillRect/>
          </a:stretch>
        </p:blipFill>
        <p:spPr>
          <a:xfrm>
            <a:off x="6853339" y="5392415"/>
            <a:ext cx="1641795" cy="1025036"/>
          </a:xfrm>
          <a:prstGeom prst="rect">
            <a:avLst/>
          </a:prstGeom>
        </p:spPr>
      </p:pic>
    </p:spTree>
    <p:extLst>
      <p:ext uri="{BB962C8B-B14F-4D97-AF65-F5344CB8AC3E}">
        <p14:creationId xmlns:p14="http://schemas.microsoft.com/office/powerpoint/2010/main" val="1422526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D6FF40-9C65-D34C-95F5-9C503B1B208F}"/>
              </a:ext>
            </a:extLst>
          </p:cNvPr>
          <p:cNvSpPr txBox="1">
            <a:spLocks/>
          </p:cNvSpPr>
          <p:nvPr/>
        </p:nvSpPr>
        <p:spPr>
          <a:xfrm>
            <a:off x="538863" y="183898"/>
            <a:ext cx="13128486" cy="873186"/>
          </a:xfrm>
          <a:prstGeom prst="rect">
            <a:avLst/>
          </a:prstGeom>
        </p:spPr>
        <p:txBody>
          <a:bodyPr vert="horz" lIns="146304" tIns="73152" rIns="146304" bIns="73152" rtlCol="0" anchor="t">
            <a:noAutofit/>
          </a:bodyPr>
          <a:lstStyle>
            <a:lvl1pPr algn="l" defTabSz="457200" rtl="0" eaLnBrk="1" latinLnBrk="0" hangingPunct="1">
              <a:spcBef>
                <a:spcPct val="0"/>
              </a:spcBef>
              <a:buNone/>
              <a:defRPr sz="2800" b="0" i="0" kern="1200" spc="300">
                <a:solidFill>
                  <a:schemeClr val="tx1">
                    <a:lumMod val="95000"/>
                  </a:schemeClr>
                </a:solidFill>
                <a:latin typeface="Amazon Ember Light" charset="0"/>
                <a:ea typeface="Amazon Ember Light" charset="0"/>
                <a:cs typeface="Amazon Ember Light" charset="0"/>
              </a:defRPr>
            </a:lvl1pPr>
          </a:lstStyle>
          <a:p>
            <a:r>
              <a:rPr lang="en-US" sz="4480" dirty="0"/>
              <a:t>Imperative vs. Symbolic</a:t>
            </a:r>
          </a:p>
        </p:txBody>
      </p:sp>
      <p:sp>
        <p:nvSpPr>
          <p:cNvPr id="57" name="TextBox 56">
            <a:extLst>
              <a:ext uri="{FF2B5EF4-FFF2-40B4-BE49-F238E27FC236}">
                <a16:creationId xmlns:a16="http://schemas.microsoft.com/office/drawing/2014/main" id="{6A5C31D0-B35A-3C4A-B235-8B916147C0AB}"/>
              </a:ext>
            </a:extLst>
          </p:cNvPr>
          <p:cNvSpPr txBox="1"/>
          <p:nvPr/>
        </p:nvSpPr>
        <p:spPr>
          <a:xfrm>
            <a:off x="538863" y="1454849"/>
            <a:ext cx="4427621" cy="400110"/>
          </a:xfrm>
          <a:prstGeom prst="rect">
            <a:avLst/>
          </a:prstGeom>
          <a:noFill/>
        </p:spPr>
        <p:txBody>
          <a:bodyPr wrap="squar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Symbolic is </a:t>
            </a:r>
            <a:r>
              <a:rPr lang="en-US" sz="2000" dirty="0">
                <a:latin typeface="Amazon Ember" panose="020B0603020204020204" pitchFamily="34" charset="0"/>
                <a:ea typeface="Amazon Ember" panose="020B0603020204020204" pitchFamily="34" charset="0"/>
                <a:cs typeface="Amazon Ember" panose="020B0603020204020204" pitchFamily="34" charset="0"/>
              </a:rPr>
              <a:t>“define, compile, run”</a:t>
            </a:r>
          </a:p>
        </p:txBody>
      </p:sp>
      <p:pic>
        <p:nvPicPr>
          <p:cNvPr id="58" name="Picture 57">
            <a:extLst>
              <a:ext uri="{FF2B5EF4-FFF2-40B4-BE49-F238E27FC236}">
                <a16:creationId xmlns:a16="http://schemas.microsoft.com/office/drawing/2014/main" id="{42D59279-CE6D-204B-BCA6-34999CDF5E39}"/>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38862" y="1854958"/>
            <a:ext cx="4381291" cy="2412241"/>
          </a:xfrm>
          <a:prstGeom prst="rect">
            <a:avLst/>
          </a:prstGeom>
        </p:spPr>
      </p:pic>
      <p:pic>
        <p:nvPicPr>
          <p:cNvPr id="59" name="Picture 58">
            <a:extLst>
              <a:ext uri="{FF2B5EF4-FFF2-40B4-BE49-F238E27FC236}">
                <a16:creationId xmlns:a16="http://schemas.microsoft.com/office/drawing/2014/main" id="{89352D3D-A0B9-CF4C-B599-09CADEE80319}"/>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38861" y="4371940"/>
            <a:ext cx="3800107" cy="1677878"/>
          </a:xfrm>
          <a:prstGeom prst="rect">
            <a:avLst/>
          </a:prstGeom>
        </p:spPr>
      </p:pic>
      <p:sp>
        <p:nvSpPr>
          <p:cNvPr id="60" name="Rectangle 59">
            <a:extLst>
              <a:ext uri="{FF2B5EF4-FFF2-40B4-BE49-F238E27FC236}">
                <a16:creationId xmlns:a16="http://schemas.microsoft.com/office/drawing/2014/main" id="{43D3E4EE-F8E7-E14A-B61D-A739ECBF23C9}"/>
              </a:ext>
            </a:extLst>
          </p:cNvPr>
          <p:cNvSpPr/>
          <p:nvPr/>
        </p:nvSpPr>
        <p:spPr>
          <a:xfrm>
            <a:off x="7501972" y="1436702"/>
            <a:ext cx="3850734" cy="418256"/>
          </a:xfrm>
          <a:prstGeom prst="rect">
            <a:avLst/>
          </a:prstGeom>
        </p:spPr>
        <p:txBody>
          <a:bodyPr wrap="none">
            <a:spAutoFit/>
          </a:bodyPr>
          <a:lstStyle/>
          <a:p>
            <a:r>
              <a:rPr lang="en-US" b="1" dirty="0">
                <a:latin typeface="Amazon Ember" panose="020B0603020204020204" pitchFamily="34" charset="0"/>
                <a:ea typeface="Amazon Ember" panose="020B0603020204020204" pitchFamily="34" charset="0"/>
                <a:cs typeface="Amazon Ember" panose="020B0603020204020204" pitchFamily="34" charset="0"/>
              </a:rPr>
              <a:t>Imperative is </a:t>
            </a:r>
            <a:r>
              <a:rPr lang="en-US" dirty="0">
                <a:latin typeface="Amazon Ember" panose="020B0603020204020204" pitchFamily="34" charset="0"/>
                <a:ea typeface="Amazon Ember" panose="020B0603020204020204" pitchFamily="34" charset="0"/>
                <a:cs typeface="Amazon Ember" panose="020B0603020204020204" pitchFamily="34" charset="0"/>
              </a:rPr>
              <a:t>“define-by-run”</a:t>
            </a:r>
          </a:p>
        </p:txBody>
      </p:sp>
      <p:pic>
        <p:nvPicPr>
          <p:cNvPr id="61" name="Picture 60">
            <a:extLst>
              <a:ext uri="{FF2B5EF4-FFF2-40B4-BE49-F238E27FC236}">
                <a16:creationId xmlns:a16="http://schemas.microsoft.com/office/drawing/2014/main" id="{ACC795C3-20AD-E848-8FF4-00BD53A3E8D0}"/>
              </a:ext>
            </a:extLst>
          </p:cNvPr>
          <p:cNvPicPr>
            <a:picLocks noChangeAspect="1"/>
          </p:cNvPicPr>
          <p:nvPr/>
        </p:nvPicPr>
        <p:blipFill>
          <a:blip r:embed="rId5"/>
          <a:stretch>
            <a:fillRect/>
          </a:stretch>
        </p:blipFill>
        <p:spPr>
          <a:xfrm>
            <a:off x="7501971" y="4397287"/>
            <a:ext cx="5567640" cy="1486277"/>
          </a:xfrm>
          <a:prstGeom prst="rect">
            <a:avLst/>
          </a:prstGeom>
        </p:spPr>
      </p:pic>
      <p:pic>
        <p:nvPicPr>
          <p:cNvPr id="62" name="Picture 61">
            <a:extLst>
              <a:ext uri="{FF2B5EF4-FFF2-40B4-BE49-F238E27FC236}">
                <a16:creationId xmlns:a16="http://schemas.microsoft.com/office/drawing/2014/main" id="{11F464BA-0154-5B44-8DE5-8680EBC62D5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01971" y="1985046"/>
            <a:ext cx="5596617" cy="2282153"/>
          </a:xfrm>
          <a:prstGeom prst="rect">
            <a:avLst/>
          </a:prstGeom>
        </p:spPr>
      </p:pic>
    </p:spTree>
    <p:extLst>
      <p:ext uri="{BB962C8B-B14F-4D97-AF65-F5344CB8AC3E}">
        <p14:creationId xmlns:p14="http://schemas.microsoft.com/office/powerpoint/2010/main" val="28078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9" presetClass="emph" presetSubtype="0" grpId="1" nodeType="withEffect">
                                  <p:stCondLst>
                                    <p:cond delay="0"/>
                                  </p:stCondLst>
                                  <p:childTnLst>
                                    <p:set>
                                      <p:cBhvr>
                                        <p:cTn id="28" dur="indefinite"/>
                                        <p:tgtEl>
                                          <p:spTgt spid="57">
                                            <p:txEl>
                                              <p:pRg st="0" end="0"/>
                                            </p:txEl>
                                          </p:spTgt>
                                        </p:tgtEl>
                                        <p:attrNameLst>
                                          <p:attrName>style.opacity</p:attrName>
                                        </p:attrNameLst>
                                      </p:cBhvr>
                                      <p:to>
                                        <p:strVal val="0.15"/>
                                      </p:to>
                                    </p:set>
                                    <p:animEffect filter="image" prLst="opacity: 0.15">
                                      <p:cBhvr rctx="IE">
                                        <p:cTn id="29" dur="indefinite"/>
                                        <p:tgtEl>
                                          <p:spTgt spid="57">
                                            <p:txEl>
                                              <p:pRg st="0" end="0"/>
                                            </p:txEl>
                                          </p:spTgt>
                                        </p:tgtEl>
                                      </p:cBhvr>
                                    </p:animEffect>
                                  </p:childTnLst>
                                </p:cTn>
                              </p:par>
                              <p:par>
                                <p:cTn id="30" presetID="9" presetClass="emph" presetSubtype="0" nodeType="withEffect">
                                  <p:stCondLst>
                                    <p:cond delay="0"/>
                                  </p:stCondLst>
                                  <p:childTnLst>
                                    <p:set>
                                      <p:cBhvr>
                                        <p:cTn id="31" dur="indefinite"/>
                                        <p:tgtEl>
                                          <p:spTgt spid="58"/>
                                        </p:tgtEl>
                                        <p:attrNameLst>
                                          <p:attrName>style.opacity</p:attrName>
                                        </p:attrNameLst>
                                      </p:cBhvr>
                                      <p:to>
                                        <p:strVal val="0.15"/>
                                      </p:to>
                                    </p:set>
                                    <p:animEffect filter="image" prLst="opacity: 0.15">
                                      <p:cBhvr rctx="IE">
                                        <p:cTn id="32" dur="indefinite"/>
                                        <p:tgtEl>
                                          <p:spTgt spid="58"/>
                                        </p:tgtEl>
                                      </p:cBhvr>
                                    </p:animEffect>
                                  </p:childTnLst>
                                </p:cTn>
                              </p:par>
                              <p:par>
                                <p:cTn id="33" presetID="9" presetClass="emph" presetSubtype="0" nodeType="withEffect">
                                  <p:stCondLst>
                                    <p:cond delay="0"/>
                                  </p:stCondLst>
                                  <p:childTnLst>
                                    <p:set>
                                      <p:cBhvr>
                                        <p:cTn id="34" dur="indefinite"/>
                                        <p:tgtEl>
                                          <p:spTgt spid="59"/>
                                        </p:tgtEl>
                                        <p:attrNameLst>
                                          <p:attrName>style.opacity</p:attrName>
                                        </p:attrNameLst>
                                      </p:cBhvr>
                                      <p:to>
                                        <p:strVal val="0.15"/>
                                      </p:to>
                                    </p:set>
                                    <p:animEffect filter="image" prLst="opacity: 0.15">
                                      <p:cBhvr rctx="IE">
                                        <p:cTn id="35" dur="indefinite"/>
                                        <p:tgtEl>
                                          <p:spTgt spid="59"/>
                                        </p:tgtEl>
                                      </p:cBhvr>
                                    </p:animEffect>
                                  </p:childTnLst>
                                </p:cTn>
                              </p:par>
                              <p:par>
                                <p:cTn id="36" presetID="9" presetClass="emph" presetSubtype="0" grpId="1" nodeType="withEffect">
                                  <p:stCondLst>
                                    <p:cond delay="0"/>
                                  </p:stCondLst>
                                  <p:childTnLst>
                                    <p:set>
                                      <p:cBhvr>
                                        <p:cTn id="37" dur="indefinite"/>
                                        <p:tgtEl>
                                          <p:spTgt spid="60"/>
                                        </p:tgtEl>
                                        <p:attrNameLst>
                                          <p:attrName>style.opacity</p:attrName>
                                        </p:attrNameLst>
                                      </p:cBhvr>
                                      <p:to>
                                        <p:strVal val="0.15"/>
                                      </p:to>
                                    </p:set>
                                    <p:animEffect filter="image" prLst="opacity: 0.15">
                                      <p:cBhvr rctx="IE">
                                        <p:cTn id="38" dur="indefinite"/>
                                        <p:tgtEl>
                                          <p:spTgt spid="60"/>
                                        </p:tgtEl>
                                      </p:cBhvr>
                                    </p:animEffect>
                                  </p:childTnLst>
                                </p:cTn>
                              </p:par>
                              <p:par>
                                <p:cTn id="39" presetID="9" presetClass="emph" presetSubtype="0" nodeType="withEffect">
                                  <p:stCondLst>
                                    <p:cond delay="0"/>
                                  </p:stCondLst>
                                  <p:childTnLst>
                                    <p:set>
                                      <p:cBhvr>
                                        <p:cTn id="40" dur="indefinite"/>
                                        <p:tgtEl>
                                          <p:spTgt spid="62"/>
                                        </p:tgtEl>
                                        <p:attrNameLst>
                                          <p:attrName>style.opacity</p:attrName>
                                        </p:attrNameLst>
                                      </p:cBhvr>
                                      <p:to>
                                        <p:strVal val="0.15"/>
                                      </p:to>
                                    </p:set>
                                    <p:animEffect filter="image" prLst="opacity: 0.15">
                                      <p:cBhvr rctx="IE">
                                        <p:cTn id="41" dur="indefinite"/>
                                        <p:tgtEl>
                                          <p:spTgt spid="62"/>
                                        </p:tgtEl>
                                      </p:cBhvr>
                                    </p:animEffect>
                                  </p:childTnLst>
                                </p:cTn>
                              </p:par>
                              <p:par>
                                <p:cTn id="42" presetID="9" presetClass="emph" presetSubtype="0" nodeType="withEffect">
                                  <p:stCondLst>
                                    <p:cond delay="0"/>
                                  </p:stCondLst>
                                  <p:childTnLst>
                                    <p:set>
                                      <p:cBhvr>
                                        <p:cTn id="43" dur="indefinite"/>
                                        <p:tgtEl>
                                          <p:spTgt spid="61"/>
                                        </p:tgtEl>
                                        <p:attrNameLst>
                                          <p:attrName>style.opacity</p:attrName>
                                        </p:attrNameLst>
                                      </p:cBhvr>
                                      <p:to>
                                        <p:strVal val="0.15"/>
                                      </p:to>
                                    </p:set>
                                    <p:animEffect filter="image" prLst="opacity: 0.15">
                                      <p:cBhvr rctx="IE">
                                        <p:cTn id="44" dur="indefinite"/>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uiExpand="1" build="p"/>
      <p:bldP spid="57" grpId="1" build="allAtOnce"/>
      <p:bldP spid="60" grpId="0"/>
      <p:bldP spid="60"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D6FF40-9C65-D34C-95F5-9C503B1B208F}"/>
              </a:ext>
            </a:extLst>
          </p:cNvPr>
          <p:cNvSpPr txBox="1">
            <a:spLocks/>
          </p:cNvSpPr>
          <p:nvPr/>
        </p:nvSpPr>
        <p:spPr>
          <a:xfrm>
            <a:off x="538863" y="183898"/>
            <a:ext cx="13128486" cy="873186"/>
          </a:xfrm>
          <a:prstGeom prst="rect">
            <a:avLst/>
          </a:prstGeom>
        </p:spPr>
        <p:txBody>
          <a:bodyPr vert="horz" lIns="146304" tIns="73152" rIns="146304" bIns="73152" rtlCol="0" anchor="t">
            <a:noAutofit/>
          </a:bodyPr>
          <a:lstStyle>
            <a:lvl1pPr algn="l" defTabSz="457200" rtl="0" eaLnBrk="1" latinLnBrk="0" hangingPunct="1">
              <a:spcBef>
                <a:spcPct val="0"/>
              </a:spcBef>
              <a:buNone/>
              <a:defRPr sz="2800" b="0" i="0" kern="1200" spc="300">
                <a:solidFill>
                  <a:schemeClr val="tx1">
                    <a:lumMod val="95000"/>
                  </a:schemeClr>
                </a:solidFill>
                <a:latin typeface="Amazon Ember Light" charset="0"/>
                <a:ea typeface="Amazon Ember Light" charset="0"/>
                <a:cs typeface="Amazon Ember Light" charset="0"/>
              </a:defRPr>
            </a:lvl1pPr>
          </a:lstStyle>
          <a:p>
            <a:r>
              <a:rPr lang="en-US" sz="4480" dirty="0"/>
              <a:t>Imperative vs. Symbolic</a:t>
            </a:r>
          </a:p>
        </p:txBody>
      </p:sp>
      <p:sp>
        <p:nvSpPr>
          <p:cNvPr id="57" name="TextBox 56">
            <a:extLst>
              <a:ext uri="{FF2B5EF4-FFF2-40B4-BE49-F238E27FC236}">
                <a16:creationId xmlns:a16="http://schemas.microsoft.com/office/drawing/2014/main" id="{6A5C31D0-B35A-3C4A-B235-8B916147C0AB}"/>
              </a:ext>
            </a:extLst>
          </p:cNvPr>
          <p:cNvSpPr txBox="1"/>
          <p:nvPr/>
        </p:nvSpPr>
        <p:spPr>
          <a:xfrm>
            <a:off x="538863" y="1454849"/>
            <a:ext cx="4427621" cy="400110"/>
          </a:xfrm>
          <a:prstGeom prst="rect">
            <a:avLst/>
          </a:prstGeom>
          <a:noFill/>
        </p:spPr>
        <p:txBody>
          <a:bodyPr wrap="squar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Symbolic is </a:t>
            </a:r>
            <a:r>
              <a:rPr lang="en-US" sz="2000" dirty="0">
                <a:latin typeface="Amazon Ember" panose="020B0603020204020204" pitchFamily="34" charset="0"/>
                <a:ea typeface="Amazon Ember" panose="020B0603020204020204" pitchFamily="34" charset="0"/>
                <a:cs typeface="Amazon Ember" panose="020B0603020204020204" pitchFamily="34" charset="0"/>
              </a:rPr>
              <a:t>“define, compile, run”</a:t>
            </a:r>
          </a:p>
        </p:txBody>
      </p:sp>
      <p:pic>
        <p:nvPicPr>
          <p:cNvPr id="58" name="Picture 57">
            <a:extLst>
              <a:ext uri="{FF2B5EF4-FFF2-40B4-BE49-F238E27FC236}">
                <a16:creationId xmlns:a16="http://schemas.microsoft.com/office/drawing/2014/main" id="{42D59279-CE6D-204B-BCA6-34999CDF5E39}"/>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38862" y="1854958"/>
            <a:ext cx="4381291" cy="2412241"/>
          </a:xfrm>
          <a:prstGeom prst="rect">
            <a:avLst/>
          </a:prstGeom>
        </p:spPr>
      </p:pic>
      <p:pic>
        <p:nvPicPr>
          <p:cNvPr id="59" name="Picture 58">
            <a:extLst>
              <a:ext uri="{FF2B5EF4-FFF2-40B4-BE49-F238E27FC236}">
                <a16:creationId xmlns:a16="http://schemas.microsoft.com/office/drawing/2014/main" id="{89352D3D-A0B9-CF4C-B599-09CADEE80319}"/>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38861" y="4371940"/>
            <a:ext cx="3800107" cy="1677878"/>
          </a:xfrm>
          <a:prstGeom prst="rect">
            <a:avLst/>
          </a:prstGeom>
        </p:spPr>
      </p:pic>
      <p:sp>
        <p:nvSpPr>
          <p:cNvPr id="60" name="Rectangle 59">
            <a:extLst>
              <a:ext uri="{FF2B5EF4-FFF2-40B4-BE49-F238E27FC236}">
                <a16:creationId xmlns:a16="http://schemas.microsoft.com/office/drawing/2014/main" id="{43D3E4EE-F8E7-E14A-B61D-A739ECBF23C9}"/>
              </a:ext>
            </a:extLst>
          </p:cNvPr>
          <p:cNvSpPr/>
          <p:nvPr/>
        </p:nvSpPr>
        <p:spPr>
          <a:xfrm>
            <a:off x="7501972" y="1436702"/>
            <a:ext cx="3850734" cy="418256"/>
          </a:xfrm>
          <a:prstGeom prst="rect">
            <a:avLst/>
          </a:prstGeom>
        </p:spPr>
        <p:txBody>
          <a:bodyPr wrap="none">
            <a:spAutoFit/>
          </a:bodyPr>
          <a:lstStyle/>
          <a:p>
            <a:r>
              <a:rPr lang="en-US" b="1" dirty="0">
                <a:latin typeface="Amazon Ember" panose="020B0603020204020204" pitchFamily="34" charset="0"/>
                <a:ea typeface="Amazon Ember" panose="020B0603020204020204" pitchFamily="34" charset="0"/>
                <a:cs typeface="Amazon Ember" panose="020B0603020204020204" pitchFamily="34" charset="0"/>
              </a:rPr>
              <a:t>Imperative is </a:t>
            </a:r>
            <a:r>
              <a:rPr lang="en-US" dirty="0">
                <a:latin typeface="Amazon Ember" panose="020B0603020204020204" pitchFamily="34" charset="0"/>
                <a:ea typeface="Amazon Ember" panose="020B0603020204020204" pitchFamily="34" charset="0"/>
                <a:cs typeface="Amazon Ember" panose="020B0603020204020204" pitchFamily="34" charset="0"/>
              </a:rPr>
              <a:t>“define-by-run”</a:t>
            </a:r>
          </a:p>
        </p:txBody>
      </p:sp>
      <p:pic>
        <p:nvPicPr>
          <p:cNvPr id="61" name="Picture 60">
            <a:extLst>
              <a:ext uri="{FF2B5EF4-FFF2-40B4-BE49-F238E27FC236}">
                <a16:creationId xmlns:a16="http://schemas.microsoft.com/office/drawing/2014/main" id="{ACC795C3-20AD-E848-8FF4-00BD53A3E8D0}"/>
              </a:ext>
            </a:extLst>
          </p:cNvPr>
          <p:cNvPicPr>
            <a:picLocks noChangeAspect="1"/>
          </p:cNvPicPr>
          <p:nvPr/>
        </p:nvPicPr>
        <p:blipFill>
          <a:blip r:embed="rId5"/>
          <a:stretch>
            <a:fillRect/>
          </a:stretch>
        </p:blipFill>
        <p:spPr>
          <a:xfrm>
            <a:off x="7501971" y="4397287"/>
            <a:ext cx="5567640" cy="1486277"/>
          </a:xfrm>
          <a:prstGeom prst="rect">
            <a:avLst/>
          </a:prstGeom>
        </p:spPr>
      </p:pic>
      <p:pic>
        <p:nvPicPr>
          <p:cNvPr id="62" name="Picture 61">
            <a:extLst>
              <a:ext uri="{FF2B5EF4-FFF2-40B4-BE49-F238E27FC236}">
                <a16:creationId xmlns:a16="http://schemas.microsoft.com/office/drawing/2014/main" id="{11F464BA-0154-5B44-8DE5-8680EBC62D5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01971" y="1985046"/>
            <a:ext cx="5596617" cy="2282153"/>
          </a:xfrm>
          <a:prstGeom prst="rect">
            <a:avLst/>
          </a:prstGeom>
        </p:spPr>
      </p:pic>
    </p:spTree>
    <p:extLst>
      <p:ext uri="{BB962C8B-B14F-4D97-AF65-F5344CB8AC3E}">
        <p14:creationId xmlns:p14="http://schemas.microsoft.com/office/powerpoint/2010/main" val="113425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9" presetClass="emph" presetSubtype="0" grpId="1" nodeType="withEffect">
                                  <p:stCondLst>
                                    <p:cond delay="0"/>
                                  </p:stCondLst>
                                  <p:childTnLst>
                                    <p:set>
                                      <p:cBhvr>
                                        <p:cTn id="28" dur="indefinite"/>
                                        <p:tgtEl>
                                          <p:spTgt spid="57">
                                            <p:txEl>
                                              <p:pRg st="0" end="0"/>
                                            </p:txEl>
                                          </p:spTgt>
                                        </p:tgtEl>
                                        <p:attrNameLst>
                                          <p:attrName>style.opacity</p:attrName>
                                        </p:attrNameLst>
                                      </p:cBhvr>
                                      <p:to>
                                        <p:strVal val="0.15"/>
                                      </p:to>
                                    </p:set>
                                    <p:animEffect filter="image" prLst="opacity: 0.15">
                                      <p:cBhvr rctx="IE">
                                        <p:cTn id="29" dur="indefinite"/>
                                        <p:tgtEl>
                                          <p:spTgt spid="57">
                                            <p:txEl>
                                              <p:pRg st="0" end="0"/>
                                            </p:txEl>
                                          </p:spTgt>
                                        </p:tgtEl>
                                      </p:cBhvr>
                                    </p:animEffect>
                                  </p:childTnLst>
                                </p:cTn>
                              </p:par>
                              <p:par>
                                <p:cTn id="30" presetID="9" presetClass="emph" presetSubtype="0" nodeType="withEffect">
                                  <p:stCondLst>
                                    <p:cond delay="0"/>
                                  </p:stCondLst>
                                  <p:childTnLst>
                                    <p:set>
                                      <p:cBhvr>
                                        <p:cTn id="31" dur="indefinite"/>
                                        <p:tgtEl>
                                          <p:spTgt spid="58"/>
                                        </p:tgtEl>
                                        <p:attrNameLst>
                                          <p:attrName>style.opacity</p:attrName>
                                        </p:attrNameLst>
                                      </p:cBhvr>
                                      <p:to>
                                        <p:strVal val="0.15"/>
                                      </p:to>
                                    </p:set>
                                    <p:animEffect filter="image" prLst="opacity: 0.15">
                                      <p:cBhvr rctx="IE">
                                        <p:cTn id="32" dur="indefinite"/>
                                        <p:tgtEl>
                                          <p:spTgt spid="58"/>
                                        </p:tgtEl>
                                      </p:cBhvr>
                                    </p:animEffect>
                                  </p:childTnLst>
                                </p:cTn>
                              </p:par>
                              <p:par>
                                <p:cTn id="33" presetID="9" presetClass="emph" presetSubtype="0" nodeType="withEffect">
                                  <p:stCondLst>
                                    <p:cond delay="0"/>
                                  </p:stCondLst>
                                  <p:childTnLst>
                                    <p:set>
                                      <p:cBhvr>
                                        <p:cTn id="34" dur="indefinite"/>
                                        <p:tgtEl>
                                          <p:spTgt spid="59"/>
                                        </p:tgtEl>
                                        <p:attrNameLst>
                                          <p:attrName>style.opacity</p:attrName>
                                        </p:attrNameLst>
                                      </p:cBhvr>
                                      <p:to>
                                        <p:strVal val="0.15"/>
                                      </p:to>
                                    </p:set>
                                    <p:animEffect filter="image" prLst="opacity: 0.15">
                                      <p:cBhvr rctx="IE">
                                        <p:cTn id="35" dur="indefinite"/>
                                        <p:tgtEl>
                                          <p:spTgt spid="59"/>
                                        </p:tgtEl>
                                      </p:cBhvr>
                                    </p:animEffect>
                                  </p:childTnLst>
                                </p:cTn>
                              </p:par>
                              <p:par>
                                <p:cTn id="36" presetID="9" presetClass="emph" presetSubtype="0" grpId="1" nodeType="withEffect">
                                  <p:stCondLst>
                                    <p:cond delay="0"/>
                                  </p:stCondLst>
                                  <p:childTnLst>
                                    <p:set>
                                      <p:cBhvr>
                                        <p:cTn id="37" dur="indefinite"/>
                                        <p:tgtEl>
                                          <p:spTgt spid="60"/>
                                        </p:tgtEl>
                                        <p:attrNameLst>
                                          <p:attrName>style.opacity</p:attrName>
                                        </p:attrNameLst>
                                      </p:cBhvr>
                                      <p:to>
                                        <p:strVal val="0.15"/>
                                      </p:to>
                                    </p:set>
                                    <p:animEffect filter="image" prLst="opacity: 0.15">
                                      <p:cBhvr rctx="IE">
                                        <p:cTn id="38" dur="indefinite"/>
                                        <p:tgtEl>
                                          <p:spTgt spid="60"/>
                                        </p:tgtEl>
                                      </p:cBhvr>
                                    </p:animEffect>
                                  </p:childTnLst>
                                </p:cTn>
                              </p:par>
                              <p:par>
                                <p:cTn id="39" presetID="9" presetClass="emph" presetSubtype="0" nodeType="withEffect">
                                  <p:stCondLst>
                                    <p:cond delay="0"/>
                                  </p:stCondLst>
                                  <p:childTnLst>
                                    <p:set>
                                      <p:cBhvr>
                                        <p:cTn id="40" dur="indefinite"/>
                                        <p:tgtEl>
                                          <p:spTgt spid="62"/>
                                        </p:tgtEl>
                                        <p:attrNameLst>
                                          <p:attrName>style.opacity</p:attrName>
                                        </p:attrNameLst>
                                      </p:cBhvr>
                                      <p:to>
                                        <p:strVal val="0.15"/>
                                      </p:to>
                                    </p:set>
                                    <p:animEffect filter="image" prLst="opacity: 0.15">
                                      <p:cBhvr rctx="IE">
                                        <p:cTn id="41" dur="indefinite"/>
                                        <p:tgtEl>
                                          <p:spTgt spid="62"/>
                                        </p:tgtEl>
                                      </p:cBhvr>
                                    </p:animEffect>
                                  </p:childTnLst>
                                </p:cTn>
                              </p:par>
                              <p:par>
                                <p:cTn id="42" presetID="9" presetClass="emph" presetSubtype="0" nodeType="withEffect">
                                  <p:stCondLst>
                                    <p:cond delay="0"/>
                                  </p:stCondLst>
                                  <p:childTnLst>
                                    <p:set>
                                      <p:cBhvr>
                                        <p:cTn id="43" dur="indefinite"/>
                                        <p:tgtEl>
                                          <p:spTgt spid="61"/>
                                        </p:tgtEl>
                                        <p:attrNameLst>
                                          <p:attrName>style.opacity</p:attrName>
                                        </p:attrNameLst>
                                      </p:cBhvr>
                                      <p:to>
                                        <p:strVal val="0.15"/>
                                      </p:to>
                                    </p:set>
                                    <p:animEffect filter="image" prLst="opacity: 0.15">
                                      <p:cBhvr rctx="IE">
                                        <p:cTn id="44" dur="indefinite"/>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uiExpand="1" build="p"/>
      <p:bldP spid="57" grpId="1" build="allAtOnce"/>
      <p:bldP spid="60" grpId="0"/>
      <p:bldP spid="60"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D6FF40-9C65-D34C-95F5-9C503B1B208F}"/>
              </a:ext>
            </a:extLst>
          </p:cNvPr>
          <p:cNvSpPr txBox="1">
            <a:spLocks/>
          </p:cNvSpPr>
          <p:nvPr/>
        </p:nvSpPr>
        <p:spPr>
          <a:xfrm>
            <a:off x="538863" y="183898"/>
            <a:ext cx="13128486" cy="873186"/>
          </a:xfrm>
          <a:prstGeom prst="rect">
            <a:avLst/>
          </a:prstGeom>
        </p:spPr>
        <p:txBody>
          <a:bodyPr vert="horz" lIns="146304" tIns="73152" rIns="146304" bIns="73152" rtlCol="0" anchor="t">
            <a:noAutofit/>
          </a:bodyPr>
          <a:lstStyle>
            <a:lvl1pPr algn="l" defTabSz="457200" rtl="0" eaLnBrk="1" latinLnBrk="0" hangingPunct="1">
              <a:spcBef>
                <a:spcPct val="0"/>
              </a:spcBef>
              <a:buNone/>
              <a:defRPr sz="2800" b="0" i="0" kern="1200" spc="300">
                <a:solidFill>
                  <a:schemeClr val="tx1">
                    <a:lumMod val="95000"/>
                  </a:schemeClr>
                </a:solidFill>
                <a:latin typeface="Amazon Ember Light" charset="0"/>
                <a:ea typeface="Amazon Ember Light" charset="0"/>
                <a:cs typeface="Amazon Ember Light" charset="0"/>
              </a:defRPr>
            </a:lvl1pPr>
          </a:lstStyle>
          <a:p>
            <a:r>
              <a:rPr lang="en-US" sz="4480" dirty="0"/>
              <a:t>Imperative vs. Symbolic</a:t>
            </a:r>
          </a:p>
        </p:txBody>
      </p:sp>
      <p:sp>
        <p:nvSpPr>
          <p:cNvPr id="57" name="TextBox 56">
            <a:extLst>
              <a:ext uri="{FF2B5EF4-FFF2-40B4-BE49-F238E27FC236}">
                <a16:creationId xmlns:a16="http://schemas.microsoft.com/office/drawing/2014/main" id="{6A5C31D0-B35A-3C4A-B235-8B916147C0AB}"/>
              </a:ext>
            </a:extLst>
          </p:cNvPr>
          <p:cNvSpPr txBox="1"/>
          <p:nvPr/>
        </p:nvSpPr>
        <p:spPr>
          <a:xfrm>
            <a:off x="538863" y="1454849"/>
            <a:ext cx="4427621" cy="400110"/>
          </a:xfrm>
          <a:prstGeom prst="rect">
            <a:avLst/>
          </a:prstGeom>
          <a:noFill/>
        </p:spPr>
        <p:txBody>
          <a:bodyPr wrap="squar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Symbolic is </a:t>
            </a:r>
            <a:r>
              <a:rPr lang="en-US" sz="2000" dirty="0">
                <a:latin typeface="Amazon Ember" panose="020B0603020204020204" pitchFamily="34" charset="0"/>
                <a:ea typeface="Amazon Ember" panose="020B0603020204020204" pitchFamily="34" charset="0"/>
                <a:cs typeface="Amazon Ember" panose="020B0603020204020204" pitchFamily="34" charset="0"/>
              </a:rPr>
              <a:t>“define, compile, run”</a:t>
            </a:r>
          </a:p>
        </p:txBody>
      </p:sp>
      <p:pic>
        <p:nvPicPr>
          <p:cNvPr id="58" name="Picture 57">
            <a:extLst>
              <a:ext uri="{FF2B5EF4-FFF2-40B4-BE49-F238E27FC236}">
                <a16:creationId xmlns:a16="http://schemas.microsoft.com/office/drawing/2014/main" id="{42D59279-CE6D-204B-BCA6-34999CDF5E39}"/>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38862" y="1854958"/>
            <a:ext cx="4381291" cy="2412241"/>
          </a:xfrm>
          <a:prstGeom prst="rect">
            <a:avLst/>
          </a:prstGeom>
        </p:spPr>
      </p:pic>
      <p:pic>
        <p:nvPicPr>
          <p:cNvPr id="59" name="Picture 58">
            <a:extLst>
              <a:ext uri="{FF2B5EF4-FFF2-40B4-BE49-F238E27FC236}">
                <a16:creationId xmlns:a16="http://schemas.microsoft.com/office/drawing/2014/main" id="{89352D3D-A0B9-CF4C-B599-09CADEE80319}"/>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38861" y="4371940"/>
            <a:ext cx="3800107" cy="1677878"/>
          </a:xfrm>
          <a:prstGeom prst="rect">
            <a:avLst/>
          </a:prstGeom>
        </p:spPr>
      </p:pic>
      <p:sp>
        <p:nvSpPr>
          <p:cNvPr id="60" name="Rectangle 59">
            <a:extLst>
              <a:ext uri="{FF2B5EF4-FFF2-40B4-BE49-F238E27FC236}">
                <a16:creationId xmlns:a16="http://schemas.microsoft.com/office/drawing/2014/main" id="{43D3E4EE-F8E7-E14A-B61D-A739ECBF23C9}"/>
              </a:ext>
            </a:extLst>
          </p:cNvPr>
          <p:cNvSpPr/>
          <p:nvPr/>
        </p:nvSpPr>
        <p:spPr>
          <a:xfrm>
            <a:off x="7501972" y="1436702"/>
            <a:ext cx="3850734" cy="418256"/>
          </a:xfrm>
          <a:prstGeom prst="rect">
            <a:avLst/>
          </a:prstGeom>
        </p:spPr>
        <p:txBody>
          <a:bodyPr wrap="none">
            <a:spAutoFit/>
          </a:bodyPr>
          <a:lstStyle/>
          <a:p>
            <a:r>
              <a:rPr lang="en-US" b="1" dirty="0">
                <a:latin typeface="Amazon Ember" panose="020B0603020204020204" pitchFamily="34" charset="0"/>
                <a:ea typeface="Amazon Ember" panose="020B0603020204020204" pitchFamily="34" charset="0"/>
                <a:cs typeface="Amazon Ember" panose="020B0603020204020204" pitchFamily="34" charset="0"/>
              </a:rPr>
              <a:t>Imperative is </a:t>
            </a:r>
            <a:r>
              <a:rPr lang="en-US" dirty="0">
                <a:latin typeface="Amazon Ember" panose="020B0603020204020204" pitchFamily="34" charset="0"/>
                <a:ea typeface="Amazon Ember" panose="020B0603020204020204" pitchFamily="34" charset="0"/>
                <a:cs typeface="Amazon Ember" panose="020B0603020204020204" pitchFamily="34" charset="0"/>
              </a:rPr>
              <a:t>“define-by-run”</a:t>
            </a:r>
          </a:p>
        </p:txBody>
      </p:sp>
      <p:pic>
        <p:nvPicPr>
          <p:cNvPr id="61" name="Picture 60">
            <a:extLst>
              <a:ext uri="{FF2B5EF4-FFF2-40B4-BE49-F238E27FC236}">
                <a16:creationId xmlns:a16="http://schemas.microsoft.com/office/drawing/2014/main" id="{ACC795C3-20AD-E848-8FF4-00BD53A3E8D0}"/>
              </a:ext>
            </a:extLst>
          </p:cNvPr>
          <p:cNvPicPr>
            <a:picLocks noChangeAspect="1"/>
          </p:cNvPicPr>
          <p:nvPr/>
        </p:nvPicPr>
        <p:blipFill>
          <a:blip r:embed="rId5"/>
          <a:stretch>
            <a:fillRect/>
          </a:stretch>
        </p:blipFill>
        <p:spPr>
          <a:xfrm>
            <a:off x="7501971" y="4397287"/>
            <a:ext cx="5567640" cy="1486277"/>
          </a:xfrm>
          <a:prstGeom prst="rect">
            <a:avLst/>
          </a:prstGeom>
        </p:spPr>
      </p:pic>
      <p:pic>
        <p:nvPicPr>
          <p:cNvPr id="62" name="Picture 61">
            <a:extLst>
              <a:ext uri="{FF2B5EF4-FFF2-40B4-BE49-F238E27FC236}">
                <a16:creationId xmlns:a16="http://schemas.microsoft.com/office/drawing/2014/main" id="{11F464BA-0154-5B44-8DE5-8680EBC62D5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01971" y="1985046"/>
            <a:ext cx="5596617" cy="2282153"/>
          </a:xfrm>
          <a:prstGeom prst="rect">
            <a:avLst/>
          </a:prstGeom>
        </p:spPr>
      </p:pic>
      <p:sp>
        <p:nvSpPr>
          <p:cNvPr id="2" name="Rectangle 1">
            <a:extLst>
              <a:ext uri="{FF2B5EF4-FFF2-40B4-BE49-F238E27FC236}">
                <a16:creationId xmlns:a16="http://schemas.microsoft.com/office/drawing/2014/main" id="{C8B604F6-B7B7-9C46-9B3A-C621A638078C}"/>
              </a:ext>
            </a:extLst>
          </p:cNvPr>
          <p:cNvSpPr/>
          <p:nvPr/>
        </p:nvSpPr>
        <p:spPr bwMode="auto">
          <a:xfrm>
            <a:off x="538861" y="1357745"/>
            <a:ext cx="12936994" cy="5283200"/>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DC09D119-726C-FE49-92B0-E4A11F55C836}"/>
              </a:ext>
            </a:extLst>
          </p:cNvPr>
          <p:cNvSpPr txBox="1"/>
          <p:nvPr/>
        </p:nvSpPr>
        <p:spPr>
          <a:xfrm>
            <a:off x="406050" y="3440739"/>
            <a:ext cx="13597312" cy="738664"/>
          </a:xfrm>
          <a:prstGeom prst="rect">
            <a:avLst/>
          </a:prstGeom>
          <a:noFill/>
        </p:spPr>
        <p:txBody>
          <a:bodyPr wrap="none" lIns="182880" tIns="146304" rIns="182880" bIns="146304" rtlCol="0">
            <a:spAutoFit/>
          </a:bodyPr>
          <a:lstStyle/>
          <a:p>
            <a:pPr>
              <a:lnSpc>
                <a:spcPct val="90000"/>
              </a:lnSpc>
              <a:spcAft>
                <a:spcPts val="1800"/>
              </a:spcAft>
            </a:pPr>
            <a:r>
              <a:rPr lang="en-GB" sz="3200" dirty="0">
                <a:gradFill>
                  <a:gsLst>
                    <a:gs pos="2917">
                      <a:schemeClr val="tx1"/>
                    </a:gs>
                    <a:gs pos="30000">
                      <a:schemeClr val="tx1"/>
                    </a:gs>
                  </a:gsLst>
                  <a:lin ang="5400000" scaled="0"/>
                </a:gradFill>
              </a:rPr>
              <a:t>In Gluon, you can code imperatively, and then switch mode to symbolic</a:t>
            </a:r>
          </a:p>
        </p:txBody>
      </p:sp>
    </p:spTree>
    <p:extLst>
      <p:ext uri="{BB962C8B-B14F-4D97-AF65-F5344CB8AC3E}">
        <p14:creationId xmlns:p14="http://schemas.microsoft.com/office/powerpoint/2010/main" val="37046658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7E50-C5A6-9A48-85D0-5F54F9014AE8}"/>
              </a:ext>
            </a:extLst>
          </p:cNvPr>
          <p:cNvSpPr>
            <a:spLocks noGrp="1"/>
          </p:cNvSpPr>
          <p:nvPr>
            <p:ph type="title" idx="4294967295"/>
          </p:nvPr>
        </p:nvSpPr>
        <p:spPr/>
        <p:txBody>
          <a:bodyPr/>
          <a:lstStyle/>
          <a:p>
            <a:r>
              <a:rPr lang="en-GB" dirty="0"/>
              <a:t>Code</a:t>
            </a:r>
          </a:p>
        </p:txBody>
      </p:sp>
      <p:sp>
        <p:nvSpPr>
          <p:cNvPr id="3" name="Content Placeholder 2">
            <a:extLst>
              <a:ext uri="{FF2B5EF4-FFF2-40B4-BE49-F238E27FC236}">
                <a16:creationId xmlns:a16="http://schemas.microsoft.com/office/drawing/2014/main" id="{FE916410-94C2-7948-96A0-C04AD883D259}"/>
              </a:ext>
            </a:extLst>
          </p:cNvPr>
          <p:cNvSpPr>
            <a:spLocks noGrp="1"/>
          </p:cNvSpPr>
          <p:nvPr>
            <p:ph sz="quarter" idx="10"/>
          </p:nvPr>
        </p:nvSpPr>
        <p:spPr>
          <a:xfrm>
            <a:off x="323850" y="1809750"/>
            <a:ext cx="6453188" cy="2831544"/>
          </a:xfrm>
        </p:spPr>
        <p:txBody>
          <a:bodyPr/>
          <a:lstStyle/>
          <a:p>
            <a:r>
              <a:rPr lang="en-GB" sz="1200" dirty="0" err="1"/>
              <a:t>hnet</a:t>
            </a:r>
            <a:r>
              <a:rPr lang="en-GB" sz="1200" dirty="0"/>
              <a:t> = </a:t>
            </a:r>
            <a:r>
              <a:rPr lang="en-GB" sz="1200" dirty="0" err="1"/>
              <a:t>gluon.nn.HybridSequential</a:t>
            </a:r>
            <a:r>
              <a:rPr lang="en-GB" sz="1200" dirty="0"/>
              <a:t>()</a:t>
            </a:r>
          </a:p>
          <a:p>
            <a:r>
              <a:rPr lang="en-GB" sz="1200" dirty="0"/>
              <a:t>with </a:t>
            </a:r>
            <a:r>
              <a:rPr lang="en-GB" sz="1200" dirty="0" err="1"/>
              <a:t>hnet.name_scope</a:t>
            </a:r>
            <a:r>
              <a:rPr lang="en-GB" sz="1200" dirty="0"/>
              <a:t>():</a:t>
            </a:r>
          </a:p>
          <a:p>
            <a:r>
              <a:rPr lang="en-GB" sz="1200" dirty="0"/>
              <a:t>    </a:t>
            </a:r>
            <a:r>
              <a:rPr lang="en-GB" sz="1200" dirty="0" err="1"/>
              <a:t>hnet.add</a:t>
            </a:r>
            <a:r>
              <a:rPr lang="en-GB" sz="1200" dirty="0"/>
              <a:t>(</a:t>
            </a:r>
            <a:r>
              <a:rPr lang="en-GB" sz="1200" dirty="0" err="1"/>
              <a:t>gluon.nn.Dense</a:t>
            </a:r>
            <a:r>
              <a:rPr lang="en-GB" sz="1200" dirty="0"/>
              <a:t>(units=64, activation='</a:t>
            </a:r>
            <a:r>
              <a:rPr lang="en-GB" sz="1200" dirty="0" err="1"/>
              <a:t>relu</a:t>
            </a:r>
            <a:r>
              <a:rPr lang="en-GB" sz="1200" dirty="0"/>
              <a:t>'))</a:t>
            </a:r>
          </a:p>
          <a:p>
            <a:r>
              <a:rPr lang="en-GB" sz="1200" dirty="0"/>
              <a:t>    </a:t>
            </a:r>
            <a:r>
              <a:rPr lang="en-GB" sz="1200" dirty="0" err="1"/>
              <a:t>hnet.add</a:t>
            </a:r>
            <a:r>
              <a:rPr lang="en-GB" sz="1200" dirty="0"/>
              <a:t>(</a:t>
            </a:r>
            <a:r>
              <a:rPr lang="en-GB" sz="1200" dirty="0" err="1"/>
              <a:t>gluon.nn.Dense</a:t>
            </a:r>
            <a:r>
              <a:rPr lang="en-GB" sz="1200" dirty="0"/>
              <a:t>(units=148, activation='</a:t>
            </a:r>
            <a:r>
              <a:rPr lang="en-GB" sz="1200" dirty="0" err="1"/>
              <a:t>relu</a:t>
            </a:r>
            <a:r>
              <a:rPr lang="en-GB" sz="1200" dirty="0"/>
              <a:t>'))</a:t>
            </a:r>
          </a:p>
          <a:p>
            <a:r>
              <a:rPr lang="en-GB" sz="1200" dirty="0"/>
              <a:t>    </a:t>
            </a:r>
            <a:r>
              <a:rPr lang="en-GB" sz="1200" dirty="0" err="1"/>
              <a:t>hnet.add</a:t>
            </a:r>
            <a:r>
              <a:rPr lang="en-GB" sz="1200" dirty="0"/>
              <a:t>(</a:t>
            </a:r>
            <a:r>
              <a:rPr lang="en-GB" sz="1200" dirty="0" err="1"/>
              <a:t>gluon.nn.Dense</a:t>
            </a:r>
            <a:r>
              <a:rPr lang="en-GB" sz="1200" dirty="0"/>
              <a:t>(units=10))</a:t>
            </a:r>
          </a:p>
          <a:p>
            <a:r>
              <a:rPr lang="en-GB" sz="1200" dirty="0" err="1"/>
              <a:t>hnet.hybridize</a:t>
            </a:r>
            <a:r>
              <a:rPr lang="en-GB" sz="1200" dirty="0"/>
              <a:t>()</a:t>
            </a:r>
          </a:p>
        </p:txBody>
      </p:sp>
      <p:sp>
        <p:nvSpPr>
          <p:cNvPr id="4" name="Content Placeholder 3">
            <a:extLst>
              <a:ext uri="{FF2B5EF4-FFF2-40B4-BE49-F238E27FC236}">
                <a16:creationId xmlns:a16="http://schemas.microsoft.com/office/drawing/2014/main" id="{B9C00BB8-E888-6D42-BB55-3C351B335C2E}"/>
              </a:ext>
            </a:extLst>
          </p:cNvPr>
          <p:cNvSpPr>
            <a:spLocks noGrp="1"/>
          </p:cNvSpPr>
          <p:nvPr>
            <p:ph sz="quarter" idx="11"/>
          </p:nvPr>
        </p:nvSpPr>
        <p:spPr>
          <a:xfrm>
            <a:off x="7064787" y="1809750"/>
            <a:ext cx="6453188" cy="2357568"/>
          </a:xfrm>
        </p:spPr>
        <p:txBody>
          <a:bodyPr/>
          <a:lstStyle/>
          <a:p>
            <a:r>
              <a:rPr lang="en-GB" sz="1200" dirty="0" err="1"/>
              <a:t>snet</a:t>
            </a:r>
            <a:r>
              <a:rPr lang="en-GB" sz="1200" dirty="0"/>
              <a:t> = </a:t>
            </a:r>
            <a:r>
              <a:rPr lang="en-GB" sz="1200" dirty="0" err="1"/>
              <a:t>gluon.nn.Sequential</a:t>
            </a:r>
            <a:r>
              <a:rPr lang="en-GB" sz="1200" dirty="0"/>
              <a:t>()</a:t>
            </a:r>
          </a:p>
          <a:p>
            <a:r>
              <a:rPr lang="en-GB" sz="1200" dirty="0"/>
              <a:t>with </a:t>
            </a:r>
            <a:r>
              <a:rPr lang="en-GB" sz="1200" dirty="0" err="1"/>
              <a:t>snet.name_scope</a:t>
            </a:r>
            <a:r>
              <a:rPr lang="en-GB" sz="1200" dirty="0"/>
              <a:t>():</a:t>
            </a:r>
          </a:p>
          <a:p>
            <a:r>
              <a:rPr lang="en-GB" sz="1200" dirty="0"/>
              <a:t>    </a:t>
            </a:r>
            <a:r>
              <a:rPr lang="en-GB" sz="1200" dirty="0" err="1"/>
              <a:t>snet.add</a:t>
            </a:r>
            <a:r>
              <a:rPr lang="en-GB" sz="1200" dirty="0"/>
              <a:t>(</a:t>
            </a:r>
            <a:r>
              <a:rPr lang="en-GB" sz="1200" dirty="0" err="1"/>
              <a:t>gluon.nn.Dense</a:t>
            </a:r>
            <a:r>
              <a:rPr lang="en-GB" sz="1200" dirty="0"/>
              <a:t>(units=64, activation='</a:t>
            </a:r>
            <a:r>
              <a:rPr lang="en-GB" sz="1200" dirty="0" err="1"/>
              <a:t>relu</a:t>
            </a:r>
            <a:r>
              <a:rPr lang="en-GB" sz="1200" dirty="0"/>
              <a:t>'))</a:t>
            </a:r>
          </a:p>
          <a:p>
            <a:r>
              <a:rPr lang="en-GB" sz="1200" dirty="0"/>
              <a:t>    </a:t>
            </a:r>
            <a:r>
              <a:rPr lang="en-GB" sz="1200" dirty="0" err="1"/>
              <a:t>snet.add</a:t>
            </a:r>
            <a:r>
              <a:rPr lang="en-GB" sz="1200" dirty="0"/>
              <a:t>(</a:t>
            </a:r>
            <a:r>
              <a:rPr lang="en-GB" sz="1200" dirty="0" err="1"/>
              <a:t>gluon.nn.Dense</a:t>
            </a:r>
            <a:r>
              <a:rPr lang="en-GB" sz="1200" dirty="0"/>
              <a:t>(units=148, activation='</a:t>
            </a:r>
            <a:r>
              <a:rPr lang="en-GB" sz="1200" dirty="0" err="1"/>
              <a:t>relu</a:t>
            </a:r>
            <a:r>
              <a:rPr lang="en-GB" sz="1200" dirty="0"/>
              <a:t>'))</a:t>
            </a:r>
          </a:p>
          <a:p>
            <a:r>
              <a:rPr lang="en-GB" sz="1200" dirty="0"/>
              <a:t>    </a:t>
            </a:r>
            <a:r>
              <a:rPr lang="en-GB" sz="1200" dirty="0" err="1"/>
              <a:t>snet.add</a:t>
            </a:r>
            <a:r>
              <a:rPr lang="en-GB" sz="1200" dirty="0"/>
              <a:t>(</a:t>
            </a:r>
            <a:r>
              <a:rPr lang="en-GB" sz="1200" dirty="0" err="1"/>
              <a:t>gluon.nn.Dense</a:t>
            </a:r>
            <a:r>
              <a:rPr lang="en-GB" sz="1200" dirty="0"/>
              <a:t>(units=10))</a:t>
            </a:r>
          </a:p>
        </p:txBody>
      </p:sp>
      <p:pic>
        <p:nvPicPr>
          <p:cNvPr id="5" name="Picture 4">
            <a:extLst>
              <a:ext uri="{FF2B5EF4-FFF2-40B4-BE49-F238E27FC236}">
                <a16:creationId xmlns:a16="http://schemas.microsoft.com/office/drawing/2014/main" id="{681C1217-18D3-3548-9425-167FBDEC018A}"/>
              </a:ext>
            </a:extLst>
          </p:cNvPr>
          <p:cNvPicPr>
            <a:picLocks noChangeAspect="1"/>
          </p:cNvPicPr>
          <p:nvPr/>
        </p:nvPicPr>
        <p:blipFill>
          <a:blip r:embed="rId2"/>
          <a:stretch>
            <a:fillRect/>
          </a:stretch>
        </p:blipFill>
        <p:spPr>
          <a:xfrm>
            <a:off x="879764" y="5023881"/>
            <a:ext cx="12852400" cy="1574800"/>
          </a:xfrm>
          <a:prstGeom prst="rect">
            <a:avLst/>
          </a:prstGeom>
        </p:spPr>
      </p:pic>
    </p:spTree>
    <p:extLst>
      <p:ext uri="{BB962C8B-B14F-4D97-AF65-F5344CB8AC3E}">
        <p14:creationId xmlns:p14="http://schemas.microsoft.com/office/powerpoint/2010/main" val="332376214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9B4D1-0192-8F4B-8F04-8B6848547E75}"/>
              </a:ext>
            </a:extLst>
          </p:cNvPr>
          <p:cNvSpPr>
            <a:spLocks noGrp="1"/>
          </p:cNvSpPr>
          <p:nvPr>
            <p:ph type="title"/>
          </p:nvPr>
        </p:nvSpPr>
        <p:spPr/>
        <p:txBody>
          <a:bodyPr/>
          <a:lstStyle/>
          <a:p>
            <a:r>
              <a:rPr lang="en-US" dirty="0"/>
              <a:t>Symbolic</a:t>
            </a:r>
          </a:p>
        </p:txBody>
      </p:sp>
      <p:sp>
        <p:nvSpPr>
          <p:cNvPr id="12" name="Rectangle 11">
            <a:extLst>
              <a:ext uri="{FF2B5EF4-FFF2-40B4-BE49-F238E27FC236}">
                <a16:creationId xmlns:a16="http://schemas.microsoft.com/office/drawing/2014/main" id="{2BF5DF80-10E6-A147-AAA2-C0807AC534C7}"/>
              </a:ext>
            </a:extLst>
          </p:cNvPr>
          <p:cNvSpPr/>
          <p:nvPr/>
        </p:nvSpPr>
        <p:spPr>
          <a:xfrm>
            <a:off x="323088" y="4941947"/>
            <a:ext cx="6633164" cy="1938992"/>
          </a:xfrm>
          <a:prstGeom prst="rect">
            <a:avLst/>
          </a:prstGeom>
        </p:spPr>
        <p:txBody>
          <a:bodyPr wrap="square">
            <a:spAutoFit/>
          </a:bodyPr>
          <a:lstStyle/>
          <a:p>
            <a:pPr marL="342900" indent="-342900">
              <a:buFont typeface="Arial" panose="020B0604020202020204" pitchFamily="34" charset="0"/>
              <a:buChar char="•"/>
            </a:pPr>
            <a:r>
              <a:rPr lang="en-US" sz="2400" dirty="0">
                <a:gradFill>
                  <a:gsLst>
                    <a:gs pos="2917">
                      <a:schemeClr val="tx1"/>
                    </a:gs>
                    <a:gs pos="30000">
                      <a:schemeClr val="tx1"/>
                    </a:gs>
                  </a:gsLst>
                  <a:lin ang="5400000" scaled="0"/>
                </a:gradFill>
              </a:rPr>
              <a:t>NUM_GPU: 1, NUM_WORKER: 29, </a:t>
            </a:r>
          </a:p>
          <a:p>
            <a:pPr marL="342900" indent="-342900">
              <a:buFont typeface="Arial" panose="020B0604020202020204" pitchFamily="34" charset="0"/>
              <a:buChar char="•"/>
            </a:pPr>
            <a:r>
              <a:rPr lang="en-US" sz="2400" dirty="0">
                <a:gradFill>
                  <a:gsLst>
                    <a:gs pos="2917">
                      <a:schemeClr val="tx1"/>
                    </a:gs>
                    <a:gs pos="30000">
                      <a:schemeClr val="tx1"/>
                    </a:gs>
                  </a:gsLst>
                  <a:lin ang="5400000" scaled="0"/>
                </a:gradFill>
              </a:rPr>
              <a:t>BATCH_SIZE_PER_GPU: 64.0, </a:t>
            </a:r>
          </a:p>
          <a:p>
            <a:pPr marL="342900" indent="-342900">
              <a:buFont typeface="Arial" panose="020B0604020202020204" pitchFamily="34" charset="0"/>
              <a:buChar char="•"/>
            </a:pPr>
            <a:r>
              <a:rPr lang="en-US" sz="2400" dirty="0">
                <a:gradFill>
                  <a:gsLst>
                    <a:gs pos="2917">
                      <a:schemeClr val="tx1"/>
                    </a:gs>
                    <a:gs pos="30000">
                      <a:schemeClr val="tx1"/>
                    </a:gs>
                  </a:gsLst>
                  <a:lin ang="5400000" scaled="0"/>
                </a:gradFill>
              </a:rPr>
              <a:t>TYPECAST: &lt;class 'numpy.float32'&gt;</a:t>
            </a:r>
          </a:p>
          <a:p>
            <a:pPr marL="342900" indent="-342900">
              <a:buFont typeface="Arial" panose="020B0604020202020204" pitchFamily="34" charset="0"/>
              <a:buChar char="•"/>
            </a:pPr>
            <a:r>
              <a:rPr lang="en-US" sz="2400" b="1" dirty="0">
                <a:gradFill>
                  <a:gsLst>
                    <a:gs pos="2917">
                      <a:schemeClr val="tx1"/>
                    </a:gs>
                    <a:gs pos="30000">
                      <a:schemeClr val="tx1"/>
                    </a:gs>
                  </a:gsLst>
                  <a:lin ang="5400000" scaled="0"/>
                </a:gradFill>
              </a:rPr>
              <a:t>Samples/Sec: 941.20</a:t>
            </a:r>
          </a:p>
          <a:p>
            <a:pPr marL="342900" indent="-342900">
              <a:buFont typeface="Arial" panose="020B0604020202020204" pitchFamily="34" charset="0"/>
              <a:buChar char="•"/>
            </a:pPr>
            <a:r>
              <a:rPr lang="en-US" sz="2400" b="1" dirty="0">
                <a:gradFill>
                  <a:gsLst>
                    <a:gs pos="2917">
                      <a:schemeClr val="tx1"/>
                    </a:gs>
                    <a:gs pos="30000">
                      <a:schemeClr val="tx1"/>
                    </a:gs>
                  </a:gsLst>
                  <a:lin ang="5400000" scaled="0"/>
                </a:gradFill>
              </a:rPr>
              <a:t>epoch time: 13.25</a:t>
            </a:r>
          </a:p>
        </p:txBody>
      </p:sp>
      <p:sp>
        <p:nvSpPr>
          <p:cNvPr id="15" name="Rectangle 14">
            <a:extLst>
              <a:ext uri="{FF2B5EF4-FFF2-40B4-BE49-F238E27FC236}">
                <a16:creationId xmlns:a16="http://schemas.microsoft.com/office/drawing/2014/main" id="{B1AEE0D1-19A1-1E49-9E5A-2453E8959C3F}"/>
              </a:ext>
            </a:extLst>
          </p:cNvPr>
          <p:cNvSpPr/>
          <p:nvPr/>
        </p:nvSpPr>
        <p:spPr>
          <a:xfrm>
            <a:off x="6956252" y="4941947"/>
            <a:ext cx="6633164" cy="1938992"/>
          </a:xfrm>
          <a:prstGeom prst="rect">
            <a:avLst/>
          </a:prstGeom>
        </p:spPr>
        <p:txBody>
          <a:bodyPr wrap="square">
            <a:spAutoFit/>
          </a:bodyPr>
          <a:lstStyle/>
          <a:p>
            <a:pPr marL="342900" indent="-342900">
              <a:buFont typeface="Arial" panose="020B0604020202020204" pitchFamily="34" charset="0"/>
              <a:buChar char="•"/>
            </a:pPr>
            <a:r>
              <a:rPr lang="en-US" sz="2400" dirty="0">
                <a:gradFill>
                  <a:gsLst>
                    <a:gs pos="2917">
                      <a:schemeClr val="tx1"/>
                    </a:gs>
                    <a:gs pos="30000">
                      <a:schemeClr val="tx1"/>
                    </a:gs>
                  </a:gsLst>
                  <a:lin ang="5400000" scaled="0"/>
                </a:gradFill>
              </a:rPr>
              <a:t>NUM_GPU: 4, NUM_WORKER: 29, </a:t>
            </a:r>
          </a:p>
          <a:p>
            <a:pPr marL="342900" indent="-342900">
              <a:buFont typeface="Arial" panose="020B0604020202020204" pitchFamily="34" charset="0"/>
              <a:buChar char="•"/>
            </a:pPr>
            <a:r>
              <a:rPr lang="en-US" sz="2400" dirty="0">
                <a:gradFill>
                  <a:gsLst>
                    <a:gs pos="2917">
                      <a:schemeClr val="tx1"/>
                    </a:gs>
                    <a:gs pos="30000">
                      <a:schemeClr val="tx1"/>
                    </a:gs>
                  </a:gsLst>
                  <a:lin ang="5400000" scaled="0"/>
                </a:gradFill>
              </a:rPr>
              <a:t>BATCH_SIZE_PER_GPU: 64.0, 	</a:t>
            </a:r>
          </a:p>
          <a:p>
            <a:pPr marL="342900" indent="-342900">
              <a:buFont typeface="Arial" panose="020B0604020202020204" pitchFamily="34" charset="0"/>
              <a:buChar char="•"/>
            </a:pPr>
            <a:r>
              <a:rPr lang="en-US" sz="2400" dirty="0">
                <a:gradFill>
                  <a:gsLst>
                    <a:gs pos="2917">
                      <a:schemeClr val="tx1"/>
                    </a:gs>
                    <a:gs pos="30000">
                      <a:schemeClr val="tx1"/>
                    </a:gs>
                  </a:gsLst>
                  <a:lin ang="5400000" scaled="0"/>
                </a:gradFill>
              </a:rPr>
              <a:t>TYPECAST: &lt;class 'numpy.float32'&gt;</a:t>
            </a:r>
          </a:p>
          <a:p>
            <a:pPr marL="342900" indent="-342900">
              <a:buFont typeface="Arial" panose="020B0604020202020204" pitchFamily="34" charset="0"/>
              <a:buChar char="•"/>
            </a:pPr>
            <a:r>
              <a:rPr lang="en-US" sz="2400" b="1" dirty="0">
                <a:gradFill>
                  <a:gsLst>
                    <a:gs pos="2917">
                      <a:schemeClr val="tx1"/>
                    </a:gs>
                    <a:gs pos="30000">
                      <a:schemeClr val="tx1"/>
                    </a:gs>
                  </a:gsLst>
                  <a:lin ang="5400000" scaled="0"/>
                </a:gradFill>
              </a:rPr>
              <a:t>Samples/Sec: 1266.16</a:t>
            </a:r>
          </a:p>
          <a:p>
            <a:pPr marL="342900" indent="-342900">
              <a:buFont typeface="Arial" panose="020B0604020202020204" pitchFamily="34" charset="0"/>
              <a:buChar char="•"/>
            </a:pPr>
            <a:r>
              <a:rPr lang="en-US" sz="2400" b="1" dirty="0">
                <a:gradFill>
                  <a:gsLst>
                    <a:gs pos="2917">
                      <a:schemeClr val="tx1"/>
                    </a:gs>
                    <a:gs pos="30000">
                      <a:schemeClr val="tx1"/>
                    </a:gs>
                  </a:gsLst>
                  <a:lin ang="5400000" scaled="0"/>
                </a:gradFill>
              </a:rPr>
              <a:t>epoch time: 12.77</a:t>
            </a:r>
          </a:p>
        </p:txBody>
      </p:sp>
      <p:pic>
        <p:nvPicPr>
          <p:cNvPr id="4" name="Picture 3">
            <a:extLst>
              <a:ext uri="{FF2B5EF4-FFF2-40B4-BE49-F238E27FC236}">
                <a16:creationId xmlns:a16="http://schemas.microsoft.com/office/drawing/2014/main" id="{E4F4D342-B469-624A-82B5-C2EBA46F1357}"/>
              </a:ext>
            </a:extLst>
          </p:cNvPr>
          <p:cNvPicPr>
            <a:picLocks noChangeAspect="1"/>
          </p:cNvPicPr>
          <p:nvPr/>
        </p:nvPicPr>
        <p:blipFill>
          <a:blip r:embed="rId2"/>
          <a:stretch>
            <a:fillRect/>
          </a:stretch>
        </p:blipFill>
        <p:spPr>
          <a:xfrm>
            <a:off x="323088" y="1433361"/>
            <a:ext cx="6633164" cy="3365500"/>
          </a:xfrm>
          <a:prstGeom prst="rect">
            <a:avLst/>
          </a:prstGeom>
        </p:spPr>
      </p:pic>
      <p:pic>
        <p:nvPicPr>
          <p:cNvPr id="5" name="Picture 4">
            <a:extLst>
              <a:ext uri="{FF2B5EF4-FFF2-40B4-BE49-F238E27FC236}">
                <a16:creationId xmlns:a16="http://schemas.microsoft.com/office/drawing/2014/main" id="{BF1BD1EC-D3DA-CB4D-8B4F-23982AEA232A}"/>
              </a:ext>
            </a:extLst>
          </p:cNvPr>
          <p:cNvPicPr>
            <a:picLocks noChangeAspect="1"/>
          </p:cNvPicPr>
          <p:nvPr/>
        </p:nvPicPr>
        <p:blipFill>
          <a:blip r:embed="rId3"/>
          <a:stretch>
            <a:fillRect/>
          </a:stretch>
        </p:blipFill>
        <p:spPr>
          <a:xfrm>
            <a:off x="7210796" y="1427011"/>
            <a:ext cx="7099300" cy="3340100"/>
          </a:xfrm>
          <a:prstGeom prst="rect">
            <a:avLst/>
          </a:prstGeom>
        </p:spPr>
      </p:pic>
    </p:spTree>
    <p:extLst>
      <p:ext uri="{BB962C8B-B14F-4D97-AF65-F5344CB8AC3E}">
        <p14:creationId xmlns:p14="http://schemas.microsoft.com/office/powerpoint/2010/main" val="88282357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Mixed Precision Training</a:t>
            </a:r>
          </a:p>
        </p:txBody>
      </p:sp>
    </p:spTree>
    <p:extLst>
      <p:ext uri="{BB962C8B-B14F-4D97-AF65-F5344CB8AC3E}">
        <p14:creationId xmlns:p14="http://schemas.microsoft.com/office/powerpoint/2010/main" val="408410858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54EBF-92C7-904D-9E9B-D4BB597507AC}"/>
              </a:ext>
            </a:extLst>
          </p:cNvPr>
          <p:cNvSpPr>
            <a:spLocks noGrp="1"/>
          </p:cNvSpPr>
          <p:nvPr>
            <p:ph type="title"/>
          </p:nvPr>
        </p:nvSpPr>
        <p:spPr/>
        <p:txBody>
          <a:bodyPr/>
          <a:lstStyle/>
          <a:p>
            <a:r>
              <a:rPr lang="en-US" dirty="0"/>
              <a:t>Mixed Precision Training </a:t>
            </a:r>
          </a:p>
        </p:txBody>
      </p:sp>
      <p:sp>
        <p:nvSpPr>
          <p:cNvPr id="5" name="Content Placeholder 2">
            <a:extLst>
              <a:ext uri="{FF2B5EF4-FFF2-40B4-BE49-F238E27FC236}">
                <a16:creationId xmlns:a16="http://schemas.microsoft.com/office/drawing/2014/main" id="{6630FC1E-D12A-E14C-B373-4C4D2AFD8929}"/>
              </a:ext>
            </a:extLst>
          </p:cNvPr>
          <p:cNvSpPr txBox="1">
            <a:spLocks/>
          </p:cNvSpPr>
          <p:nvPr/>
        </p:nvSpPr>
        <p:spPr>
          <a:xfrm>
            <a:off x="323089" y="1282637"/>
            <a:ext cx="13984225" cy="6213624"/>
          </a:xfrm>
          <a:prstGeom prst="rect">
            <a:avLst/>
          </a:prstGeom>
        </p:spPr>
        <p:txBody>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marL="457200" indent="-457200">
              <a:lnSpc>
                <a:spcPct val="150000"/>
              </a:lnSpc>
              <a:buFont typeface="Arial" panose="020B0604020202020204" pitchFamily="34" charset="0"/>
              <a:buChar char="•"/>
            </a:pPr>
            <a:r>
              <a:rPr lang="de-DE" dirty="0" err="1"/>
              <a:t>Instead</a:t>
            </a:r>
            <a:r>
              <a:rPr lang="de-DE" dirty="0"/>
              <a:t> </a:t>
            </a:r>
            <a:r>
              <a:rPr lang="de-DE" dirty="0" err="1"/>
              <a:t>of</a:t>
            </a:r>
            <a:r>
              <a:rPr lang="de-DE" dirty="0"/>
              <a:t> float32, </a:t>
            </a:r>
            <a:r>
              <a:rPr lang="de-DE" dirty="0" err="1"/>
              <a:t>we</a:t>
            </a:r>
            <a:r>
              <a:rPr lang="de-DE" dirty="0"/>
              <a:t> </a:t>
            </a:r>
            <a:r>
              <a:rPr lang="de-DE" dirty="0" err="1"/>
              <a:t>can</a:t>
            </a:r>
            <a:r>
              <a:rPr lang="de-DE" dirty="0"/>
              <a:t> </a:t>
            </a:r>
            <a:r>
              <a:rPr lang="de-DE" dirty="0" err="1"/>
              <a:t>use</a:t>
            </a:r>
            <a:r>
              <a:rPr lang="de-DE" dirty="0"/>
              <a:t> float16 </a:t>
            </a:r>
            <a:r>
              <a:rPr lang="de-DE" dirty="0" err="1"/>
              <a:t>for</a:t>
            </a:r>
            <a:r>
              <a:rPr lang="de-DE" dirty="0"/>
              <a:t> </a:t>
            </a:r>
            <a:r>
              <a:rPr lang="de-DE" dirty="0" err="1"/>
              <a:t>training</a:t>
            </a:r>
            <a:r>
              <a:rPr lang="de-DE" dirty="0"/>
              <a:t> a </a:t>
            </a:r>
            <a:r>
              <a:rPr lang="de-DE" dirty="0" err="1"/>
              <a:t>network</a:t>
            </a:r>
            <a:r>
              <a:rPr lang="de-DE" dirty="0"/>
              <a:t>. This </a:t>
            </a:r>
            <a:r>
              <a:rPr lang="de-DE" dirty="0" err="1"/>
              <a:t>reduces</a:t>
            </a:r>
            <a:r>
              <a:rPr lang="de-DE" dirty="0"/>
              <a:t> </a:t>
            </a:r>
            <a:r>
              <a:rPr lang="de-DE" dirty="0" err="1"/>
              <a:t>data</a:t>
            </a:r>
            <a:r>
              <a:rPr lang="de-DE" dirty="0"/>
              <a:t> </a:t>
            </a:r>
            <a:r>
              <a:rPr lang="de-DE" dirty="0" err="1"/>
              <a:t>size</a:t>
            </a:r>
            <a:r>
              <a:rPr lang="de-DE" dirty="0"/>
              <a:t> </a:t>
            </a:r>
            <a:r>
              <a:rPr lang="de-DE" dirty="0" err="1"/>
              <a:t>significantly</a:t>
            </a:r>
            <a:r>
              <a:rPr lang="de-DE" dirty="0"/>
              <a:t> </a:t>
            </a:r>
            <a:r>
              <a:rPr lang="de-DE" dirty="0" err="1"/>
              <a:t>and</a:t>
            </a:r>
            <a:r>
              <a:rPr lang="de-DE" dirty="0"/>
              <a:t> </a:t>
            </a:r>
            <a:r>
              <a:rPr lang="de-DE" dirty="0" err="1"/>
              <a:t>results</a:t>
            </a:r>
            <a:r>
              <a:rPr lang="de-DE" dirty="0"/>
              <a:t> in </a:t>
            </a:r>
            <a:r>
              <a:rPr lang="de-DE" dirty="0" err="1"/>
              <a:t>faster</a:t>
            </a:r>
            <a:r>
              <a:rPr lang="de-DE" dirty="0"/>
              <a:t> </a:t>
            </a:r>
            <a:r>
              <a:rPr lang="de-DE" dirty="0" err="1"/>
              <a:t>training</a:t>
            </a:r>
            <a:r>
              <a:rPr lang="de-DE" dirty="0"/>
              <a:t> time.</a:t>
            </a:r>
          </a:p>
          <a:p>
            <a:pPr marL="457200" indent="-457200">
              <a:lnSpc>
                <a:spcPct val="150000"/>
              </a:lnSpc>
              <a:buFont typeface="Arial" panose="020B0604020202020204" pitchFamily="34" charset="0"/>
              <a:buChar char="•"/>
            </a:pPr>
            <a:endParaRPr lang="de-DE" dirty="0"/>
          </a:p>
          <a:p>
            <a:pPr marL="457200" indent="-457200">
              <a:lnSpc>
                <a:spcPct val="150000"/>
              </a:lnSpc>
              <a:buFont typeface="Arial" panose="020B0604020202020204" pitchFamily="34" charset="0"/>
              <a:buChar char="•"/>
            </a:pPr>
            <a:endParaRPr lang="de-DE" dirty="0"/>
          </a:p>
        </p:txBody>
      </p:sp>
    </p:spTree>
    <p:extLst>
      <p:ext uri="{BB962C8B-B14F-4D97-AF65-F5344CB8AC3E}">
        <p14:creationId xmlns:p14="http://schemas.microsoft.com/office/powerpoint/2010/main" val="93874497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3BF20-9916-5B48-A5C0-3377F5F86864}"/>
              </a:ext>
            </a:extLst>
          </p:cNvPr>
          <p:cNvSpPr>
            <a:spLocks noGrp="1"/>
          </p:cNvSpPr>
          <p:nvPr>
            <p:ph type="title" idx="4294967295"/>
          </p:nvPr>
        </p:nvSpPr>
        <p:spPr/>
        <p:txBody>
          <a:bodyPr/>
          <a:lstStyle/>
          <a:p>
            <a:r>
              <a:rPr lang="en-US"/>
              <a:t>Code</a:t>
            </a:r>
          </a:p>
        </p:txBody>
      </p:sp>
      <p:sp>
        <p:nvSpPr>
          <p:cNvPr id="3" name="Content Placeholder 2">
            <a:extLst>
              <a:ext uri="{FF2B5EF4-FFF2-40B4-BE49-F238E27FC236}">
                <a16:creationId xmlns:a16="http://schemas.microsoft.com/office/drawing/2014/main" id="{9044224A-92D5-1B45-B319-688818AAF4AF}"/>
              </a:ext>
            </a:extLst>
          </p:cNvPr>
          <p:cNvSpPr>
            <a:spLocks noGrp="1"/>
          </p:cNvSpPr>
          <p:nvPr>
            <p:ph sz="quarter" idx="10"/>
          </p:nvPr>
        </p:nvSpPr>
        <p:spPr>
          <a:xfrm>
            <a:off x="323850" y="1809750"/>
            <a:ext cx="13768388" cy="4696670"/>
          </a:xfrm>
        </p:spPr>
        <p:txBody>
          <a:bodyPr/>
          <a:lstStyle/>
          <a:p>
            <a:r>
              <a:rPr lang="en-US" sz="1400" dirty="0"/>
              <a:t>optimizer = </a:t>
            </a:r>
            <a:r>
              <a:rPr lang="en-US" sz="1400" dirty="0" err="1"/>
              <a:t>mx.optimizer.SGD</a:t>
            </a:r>
            <a:r>
              <a:rPr lang="en-US" sz="1400" dirty="0"/>
              <a:t>(momentum=0.9, </a:t>
            </a:r>
            <a:r>
              <a:rPr lang="en-US" sz="1400" dirty="0" err="1"/>
              <a:t>learning_rate</a:t>
            </a:r>
            <a:r>
              <a:rPr lang="en-US" sz="1400" dirty="0"/>
              <a:t>=.001, </a:t>
            </a:r>
            <a:r>
              <a:rPr lang="en-US" sz="1400" dirty="0" err="1"/>
              <a:t>multi_precision</a:t>
            </a:r>
            <a:r>
              <a:rPr lang="en-US" sz="1400" dirty="0"/>
              <a:t>=True)</a:t>
            </a:r>
            <a:br>
              <a:rPr lang="en-US" sz="1400" dirty="0"/>
            </a:br>
            <a:r>
              <a:rPr lang="en-US" sz="1400" dirty="0"/>
              <a:t>…</a:t>
            </a:r>
          </a:p>
          <a:p>
            <a:r>
              <a:rPr lang="en-US" sz="1400" dirty="0" err="1"/>
              <a:t>net.initialize</a:t>
            </a:r>
            <a:r>
              <a:rPr lang="en-US" sz="1400" dirty="0"/>
              <a:t>(</a:t>
            </a:r>
            <a:r>
              <a:rPr lang="en-US" sz="1400" dirty="0" err="1"/>
              <a:t>mx.init.Xavier</a:t>
            </a:r>
            <a:r>
              <a:rPr lang="en-US" sz="1400" dirty="0"/>
              <a:t>(magnitude=2.3), </a:t>
            </a:r>
            <a:r>
              <a:rPr lang="en-US" sz="1400" dirty="0" err="1"/>
              <a:t>ctx</a:t>
            </a:r>
            <a:r>
              <a:rPr lang="en-US" sz="1400" dirty="0"/>
              <a:t>=</a:t>
            </a:r>
            <a:r>
              <a:rPr lang="en-US" sz="1400" dirty="0" err="1"/>
              <a:t>ctx</a:t>
            </a:r>
            <a:r>
              <a:rPr lang="en-US" sz="1400" dirty="0"/>
              <a:t>, </a:t>
            </a:r>
            <a:r>
              <a:rPr lang="en-US" sz="1400" dirty="0" err="1"/>
              <a:t>force_reinit</a:t>
            </a:r>
            <a:r>
              <a:rPr lang="en-US" sz="1400" dirty="0"/>
              <a:t>=</a:t>
            </a:r>
            <a:r>
              <a:rPr lang="en-US" sz="1400" b="1" dirty="0"/>
              <a:t>True</a:t>
            </a:r>
            <a:r>
              <a:rPr lang="en-US" sz="1400" dirty="0"/>
              <a:t>) </a:t>
            </a:r>
          </a:p>
          <a:p>
            <a:r>
              <a:rPr lang="en-US" sz="1400" dirty="0" err="1"/>
              <a:t>net.cast</a:t>
            </a:r>
            <a:r>
              <a:rPr lang="en-US" sz="1400" dirty="0"/>
              <a:t>('float16’)</a:t>
            </a:r>
          </a:p>
          <a:p>
            <a:r>
              <a:rPr lang="en-US" sz="1400" dirty="0"/>
              <a:t>…</a:t>
            </a:r>
          </a:p>
          <a:p>
            <a:r>
              <a:rPr lang="en-US" sz="1400" dirty="0"/>
              <a:t>for e in range(epoch): </a:t>
            </a:r>
          </a:p>
          <a:p>
            <a:r>
              <a:rPr lang="en-US" sz="1400" dirty="0"/>
              <a:t>	for </a:t>
            </a:r>
            <a:r>
              <a:rPr lang="en-US" sz="1400" dirty="0" err="1"/>
              <a:t>i</a:t>
            </a:r>
            <a:r>
              <a:rPr lang="en-US" sz="1400" dirty="0"/>
              <a:t>, (data, label) in enumerate(</a:t>
            </a:r>
            <a:r>
              <a:rPr lang="en-US" sz="1400" dirty="0" err="1"/>
              <a:t>dataloader_train</a:t>
            </a:r>
            <a:r>
              <a:rPr lang="en-US" sz="1400" dirty="0"/>
              <a:t>): </a:t>
            </a:r>
          </a:p>
          <a:p>
            <a:r>
              <a:rPr lang="en-US" sz="1400" dirty="0"/>
              <a:t>		data = </a:t>
            </a:r>
            <a:r>
              <a:rPr lang="en-US" sz="1400" dirty="0" err="1"/>
              <a:t>data.as_in_context</a:t>
            </a:r>
            <a:r>
              <a:rPr lang="en-US" sz="1400" dirty="0"/>
              <a:t>(</a:t>
            </a:r>
            <a:r>
              <a:rPr lang="en-US" sz="1400" dirty="0" err="1"/>
              <a:t>ctx</a:t>
            </a:r>
            <a:r>
              <a:rPr lang="en-US" sz="1400" dirty="0"/>
              <a:t>).</a:t>
            </a:r>
            <a:r>
              <a:rPr lang="en-US" sz="1400" dirty="0" err="1"/>
              <a:t>astype</a:t>
            </a:r>
            <a:r>
              <a:rPr lang="en-US" sz="1400" dirty="0"/>
              <a:t>('float16’) </a:t>
            </a:r>
          </a:p>
          <a:p>
            <a:r>
              <a:rPr lang="en-US" sz="1400" dirty="0"/>
              <a:t>		label = </a:t>
            </a:r>
            <a:r>
              <a:rPr lang="en-US" sz="1400" dirty="0" err="1"/>
              <a:t>label.as_in_context</a:t>
            </a:r>
            <a:r>
              <a:rPr lang="en-US" sz="1400" dirty="0"/>
              <a:t>(</a:t>
            </a:r>
            <a:r>
              <a:rPr lang="en-US" sz="1400" dirty="0" err="1"/>
              <a:t>ctx</a:t>
            </a:r>
            <a:r>
              <a:rPr lang="en-US" sz="1400" dirty="0"/>
              <a:t>).</a:t>
            </a:r>
            <a:r>
              <a:rPr lang="en-US" sz="1400" dirty="0" err="1"/>
              <a:t>astype</a:t>
            </a:r>
            <a:r>
              <a:rPr lang="en-US" sz="1400" dirty="0"/>
              <a:t>('float16’)</a:t>
            </a:r>
          </a:p>
          <a:p>
            <a:r>
              <a:rPr lang="en-US" sz="1400" dirty="0"/>
              <a:t>		…</a:t>
            </a:r>
          </a:p>
        </p:txBody>
      </p:sp>
    </p:spTree>
    <p:extLst>
      <p:ext uri="{BB962C8B-B14F-4D97-AF65-F5344CB8AC3E}">
        <p14:creationId xmlns:p14="http://schemas.microsoft.com/office/powerpoint/2010/main" val="234281717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BC9DF-4C35-2B4E-A6AD-C642F4D0F64F}"/>
              </a:ext>
            </a:extLst>
          </p:cNvPr>
          <p:cNvSpPr>
            <a:spLocks noGrp="1"/>
          </p:cNvSpPr>
          <p:nvPr>
            <p:ph type="title"/>
          </p:nvPr>
        </p:nvSpPr>
        <p:spPr/>
        <p:txBody>
          <a:bodyPr/>
          <a:lstStyle/>
          <a:p>
            <a:r>
              <a:rPr lang="de-DE" err="1"/>
              <a:t>What</a:t>
            </a:r>
            <a:r>
              <a:rPr lang="de-DE"/>
              <a:t> </a:t>
            </a:r>
            <a:r>
              <a:rPr lang="de-DE" err="1"/>
              <a:t>you’ll</a:t>
            </a:r>
            <a:r>
              <a:rPr lang="de-DE"/>
              <a:t> </a:t>
            </a:r>
            <a:r>
              <a:rPr lang="de-DE" err="1"/>
              <a:t>learn</a:t>
            </a:r>
            <a:r>
              <a:rPr lang="de-DE"/>
              <a:t> </a:t>
            </a:r>
            <a:r>
              <a:rPr lang="de-DE" err="1"/>
              <a:t>about</a:t>
            </a:r>
            <a:r>
              <a:rPr lang="de-DE"/>
              <a:t> </a:t>
            </a:r>
            <a:r>
              <a:rPr lang="de-DE" err="1"/>
              <a:t>today</a:t>
            </a:r>
            <a:endParaRPr lang="de-DE"/>
          </a:p>
        </p:txBody>
      </p:sp>
      <p:sp>
        <p:nvSpPr>
          <p:cNvPr id="3" name="Content Placeholder 2">
            <a:extLst>
              <a:ext uri="{FF2B5EF4-FFF2-40B4-BE49-F238E27FC236}">
                <a16:creationId xmlns:a16="http://schemas.microsoft.com/office/drawing/2014/main" id="{F2B58C45-E026-1141-BAD0-2F3BDB3F5DF2}"/>
              </a:ext>
            </a:extLst>
          </p:cNvPr>
          <p:cNvSpPr>
            <a:spLocks noGrp="1"/>
          </p:cNvSpPr>
          <p:nvPr>
            <p:ph idx="1"/>
          </p:nvPr>
        </p:nvSpPr>
        <p:spPr>
          <a:xfrm>
            <a:off x="323089" y="1282637"/>
            <a:ext cx="13984225" cy="4951740"/>
          </a:xfrm>
        </p:spPr>
        <p:txBody>
          <a:bodyPr/>
          <a:lstStyle/>
          <a:p>
            <a:pPr marL="457200" indent="-457200">
              <a:lnSpc>
                <a:spcPct val="150000"/>
              </a:lnSpc>
              <a:buFont typeface="Arial" panose="020B0604020202020204" pitchFamily="34" charset="0"/>
              <a:buChar char="•"/>
            </a:pPr>
            <a:r>
              <a:rPr lang="de-DE" dirty="0" err="1"/>
              <a:t>Using</a:t>
            </a:r>
            <a:r>
              <a:rPr lang="de-DE" dirty="0"/>
              <a:t> </a:t>
            </a:r>
            <a:r>
              <a:rPr lang="de-DE" dirty="0" err="1"/>
              <a:t>timple</a:t>
            </a:r>
            <a:r>
              <a:rPr lang="de-DE" dirty="0"/>
              <a:t> tricks </a:t>
            </a:r>
            <a:r>
              <a:rPr lang="de-DE" dirty="0" err="1"/>
              <a:t>to</a:t>
            </a:r>
            <a:r>
              <a:rPr lang="de-DE" dirty="0"/>
              <a:t> </a:t>
            </a:r>
            <a:r>
              <a:rPr lang="de-DE" dirty="0" err="1"/>
              <a:t>maximize</a:t>
            </a:r>
            <a:r>
              <a:rPr lang="de-DE" dirty="0"/>
              <a:t> GPU </a:t>
            </a:r>
            <a:r>
              <a:rPr lang="de-DE" dirty="0" err="1"/>
              <a:t>utilization</a:t>
            </a:r>
            <a:endParaRPr lang="de-DE" dirty="0"/>
          </a:p>
          <a:p>
            <a:pPr marL="860588" lvl="1" indent="-457200">
              <a:lnSpc>
                <a:spcPct val="150000"/>
              </a:lnSpc>
              <a:buFont typeface="Arial" panose="020B0604020202020204" pitchFamily="34" charset="0"/>
              <a:buChar char="•"/>
            </a:pPr>
            <a:r>
              <a:rPr lang="de-DE" dirty="0"/>
              <a:t>Environment</a:t>
            </a:r>
          </a:p>
          <a:p>
            <a:pPr marL="860588" lvl="1" indent="-457200">
              <a:lnSpc>
                <a:spcPct val="150000"/>
              </a:lnSpc>
              <a:buFont typeface="Arial" panose="020B0604020202020204" pitchFamily="34" charset="0"/>
              <a:buChar char="•"/>
            </a:pPr>
            <a:r>
              <a:rPr lang="de-DE" dirty="0"/>
              <a:t>I/O </a:t>
            </a:r>
            <a:r>
              <a:rPr lang="de-DE" dirty="0" err="1"/>
              <a:t>optimization</a:t>
            </a:r>
            <a:endParaRPr lang="de-DE" dirty="0"/>
          </a:p>
          <a:p>
            <a:pPr marL="860588" lvl="1" indent="-457200">
              <a:lnSpc>
                <a:spcPct val="150000"/>
              </a:lnSpc>
              <a:buFont typeface="Arial" panose="020B0604020202020204" pitchFamily="34" charset="0"/>
              <a:buChar char="•"/>
            </a:pPr>
            <a:r>
              <a:rPr lang="de-DE" dirty="0" err="1"/>
              <a:t>Imerative</a:t>
            </a:r>
            <a:r>
              <a:rPr lang="de-DE" dirty="0"/>
              <a:t> </a:t>
            </a:r>
            <a:r>
              <a:rPr lang="de-DE" dirty="0">
                <a:sym typeface="Wingdings" pitchFamily="2" charset="2"/>
              </a:rPr>
              <a:t> </a:t>
            </a:r>
            <a:r>
              <a:rPr lang="de-DE" dirty="0" err="1">
                <a:sym typeface="Wingdings" pitchFamily="2" charset="2"/>
              </a:rPr>
              <a:t>Symbolic</a:t>
            </a:r>
            <a:endParaRPr lang="de-DE" dirty="0"/>
          </a:p>
          <a:p>
            <a:pPr marL="860588" lvl="1" indent="-457200">
              <a:lnSpc>
                <a:spcPct val="150000"/>
              </a:lnSpc>
              <a:buFont typeface="Arial" panose="020B0604020202020204" pitchFamily="34" charset="0"/>
              <a:buChar char="•"/>
            </a:pPr>
            <a:r>
              <a:rPr lang="de-DE" dirty="0"/>
              <a:t>Batch Size</a:t>
            </a:r>
          </a:p>
          <a:p>
            <a:pPr marL="860588" lvl="1" indent="-457200">
              <a:lnSpc>
                <a:spcPct val="150000"/>
              </a:lnSpc>
              <a:buFont typeface="Arial" panose="020B0604020202020204" pitchFamily="34" charset="0"/>
              <a:buChar char="•"/>
            </a:pPr>
            <a:r>
              <a:rPr lang="de-DE" dirty="0"/>
              <a:t>Mixed Precision</a:t>
            </a:r>
          </a:p>
          <a:p>
            <a:pPr marL="457200" indent="-457200">
              <a:lnSpc>
                <a:spcPct val="150000"/>
              </a:lnSpc>
              <a:buFont typeface="Arial" panose="020B0604020202020204" pitchFamily="34" charset="0"/>
              <a:buChar char="•"/>
            </a:pPr>
            <a:r>
              <a:rPr lang="de-DE" dirty="0" err="1"/>
              <a:t>Optimization</a:t>
            </a:r>
            <a:r>
              <a:rPr lang="de-DE" dirty="0"/>
              <a:t> </a:t>
            </a:r>
            <a:r>
              <a:rPr lang="de-DE" dirty="0" err="1"/>
              <a:t>for</a:t>
            </a:r>
            <a:r>
              <a:rPr lang="de-DE" dirty="0"/>
              <a:t> large </a:t>
            </a:r>
            <a:r>
              <a:rPr lang="de-DE" dirty="0" err="1"/>
              <a:t>batch</a:t>
            </a:r>
            <a:r>
              <a:rPr lang="de-DE" dirty="0"/>
              <a:t> </a:t>
            </a:r>
            <a:r>
              <a:rPr lang="de-DE" dirty="0" err="1"/>
              <a:t>size</a:t>
            </a:r>
            <a:endParaRPr lang="de-DE" dirty="0"/>
          </a:p>
        </p:txBody>
      </p:sp>
    </p:spTree>
    <p:extLst>
      <p:ext uri="{BB962C8B-B14F-4D97-AF65-F5344CB8AC3E}">
        <p14:creationId xmlns:p14="http://schemas.microsoft.com/office/powerpoint/2010/main" val="180806586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9B4D1-0192-8F4B-8F04-8B6848547E75}"/>
              </a:ext>
            </a:extLst>
          </p:cNvPr>
          <p:cNvSpPr>
            <a:spLocks noGrp="1"/>
          </p:cNvSpPr>
          <p:nvPr>
            <p:ph type="title"/>
          </p:nvPr>
        </p:nvSpPr>
        <p:spPr/>
        <p:txBody>
          <a:bodyPr/>
          <a:lstStyle/>
          <a:p>
            <a:r>
              <a:rPr lang="en-US" dirty="0"/>
              <a:t>Mixed Precision</a:t>
            </a:r>
          </a:p>
        </p:txBody>
      </p:sp>
      <p:sp>
        <p:nvSpPr>
          <p:cNvPr id="9" name="Rectangle 8">
            <a:extLst>
              <a:ext uri="{FF2B5EF4-FFF2-40B4-BE49-F238E27FC236}">
                <a16:creationId xmlns:a16="http://schemas.microsoft.com/office/drawing/2014/main" id="{64211DE5-95B0-9046-9C9F-31E32879E306}"/>
              </a:ext>
            </a:extLst>
          </p:cNvPr>
          <p:cNvSpPr/>
          <p:nvPr/>
        </p:nvSpPr>
        <p:spPr>
          <a:xfrm>
            <a:off x="323088" y="4941947"/>
            <a:ext cx="6633164" cy="2677656"/>
          </a:xfrm>
          <a:prstGeom prst="rect">
            <a:avLst/>
          </a:prstGeom>
        </p:spPr>
        <p:txBody>
          <a:bodyPr wrap="square">
            <a:spAutoFit/>
          </a:bodyPr>
          <a:lstStyle/>
          <a:p>
            <a:pPr marL="342900" indent="-342900">
              <a:buFont typeface="Arial" panose="020B0604020202020204" pitchFamily="34" charset="0"/>
              <a:buChar char="•"/>
            </a:pPr>
            <a:r>
              <a:rPr lang="en-US" sz="2400" dirty="0">
                <a:gradFill>
                  <a:gsLst>
                    <a:gs pos="2917">
                      <a:schemeClr val="tx1"/>
                    </a:gs>
                    <a:gs pos="30000">
                      <a:schemeClr val="tx1"/>
                    </a:gs>
                  </a:gsLst>
                  <a:lin ang="5400000" scaled="0"/>
                </a:gradFill>
              </a:rPr>
              <a:t>NUM_GPU: 1, NUM_WORKER: 29, </a:t>
            </a:r>
          </a:p>
          <a:p>
            <a:pPr marL="342900" indent="-342900">
              <a:buFont typeface="Arial" panose="020B0604020202020204" pitchFamily="34" charset="0"/>
              <a:buChar char="•"/>
            </a:pPr>
            <a:r>
              <a:rPr lang="en-US" sz="2400" b="1" dirty="0">
                <a:gradFill>
                  <a:gsLst>
                    <a:gs pos="2917">
                      <a:schemeClr val="tx1"/>
                    </a:gs>
                    <a:gs pos="30000">
                      <a:schemeClr val="tx1"/>
                    </a:gs>
                  </a:gsLst>
                  <a:lin ang="5400000" scaled="0"/>
                </a:gradFill>
              </a:rPr>
              <a:t>BATCH_SIZE_PER_GPU: 64, </a:t>
            </a:r>
          </a:p>
          <a:p>
            <a:pPr marL="342900" indent="-342900">
              <a:buFont typeface="Arial" panose="020B0604020202020204" pitchFamily="34" charset="0"/>
              <a:buChar char="•"/>
            </a:pPr>
            <a:r>
              <a:rPr lang="en-US" sz="2400" dirty="0">
                <a:gradFill>
                  <a:gsLst>
                    <a:gs pos="2917">
                      <a:schemeClr val="tx1"/>
                    </a:gs>
                    <a:gs pos="30000">
                      <a:schemeClr val="tx1"/>
                    </a:gs>
                  </a:gsLst>
                  <a:lin ang="5400000" scaled="0"/>
                </a:gradFill>
              </a:rPr>
              <a:t>TYPECAST: &lt;class 'numpy.float16'&gt;</a:t>
            </a:r>
          </a:p>
          <a:p>
            <a:pPr marL="342900" indent="-342900">
              <a:buFont typeface="Arial" panose="020B0604020202020204" pitchFamily="34" charset="0"/>
              <a:buChar char="•"/>
            </a:pPr>
            <a:r>
              <a:rPr lang="en-US" sz="2400" b="1" dirty="0">
                <a:gradFill>
                  <a:gsLst>
                    <a:gs pos="2917">
                      <a:schemeClr val="tx1"/>
                    </a:gs>
                    <a:gs pos="30000">
                      <a:schemeClr val="tx1"/>
                    </a:gs>
                  </a:gsLst>
                  <a:lin ang="5400000" scaled="0"/>
                </a:gradFill>
              </a:rPr>
              <a:t>Samples/Sec: 3100</a:t>
            </a:r>
          </a:p>
          <a:p>
            <a:pPr marL="342900" indent="-342900">
              <a:buFont typeface="Arial" panose="020B0604020202020204" pitchFamily="34" charset="0"/>
              <a:buChar char="•"/>
            </a:pPr>
            <a:r>
              <a:rPr lang="en-US" sz="2400" b="1" dirty="0">
                <a:gradFill>
                  <a:gsLst>
                    <a:gs pos="2917">
                      <a:schemeClr val="tx1"/>
                    </a:gs>
                    <a:gs pos="30000">
                      <a:schemeClr val="tx1"/>
                    </a:gs>
                  </a:gsLst>
                  <a:lin ang="5400000" scaled="0"/>
                </a:gradFill>
              </a:rPr>
              <a:t>epoch time: 12.00</a:t>
            </a:r>
          </a:p>
          <a:p>
            <a:pPr marL="342900" indent="-342900">
              <a:buFont typeface="Arial" panose="020B0604020202020204" pitchFamily="34" charset="0"/>
              <a:buChar char="•"/>
            </a:pPr>
            <a:r>
              <a:rPr lang="en-US" sz="2400" b="1" dirty="0">
                <a:gradFill>
                  <a:gsLst>
                    <a:gs pos="2917">
                      <a:schemeClr val="tx1"/>
                    </a:gs>
                    <a:gs pos="30000">
                      <a:schemeClr val="tx1"/>
                    </a:gs>
                  </a:gsLst>
                  <a:lin ang="5400000" scaled="0"/>
                </a:gradFill>
              </a:rPr>
              <a:t>BATCH_SIZE=640 </a:t>
            </a:r>
            <a:r>
              <a:rPr lang="en-US" sz="2400" b="1" dirty="0">
                <a:gradFill>
                  <a:gsLst>
                    <a:gs pos="2917">
                      <a:schemeClr val="tx1"/>
                    </a:gs>
                    <a:gs pos="30000">
                      <a:schemeClr val="tx1"/>
                    </a:gs>
                  </a:gsLst>
                  <a:lin ang="5400000" scaled="0"/>
                </a:gradFill>
                <a:sym typeface="Wingdings" pitchFamily="2" charset="2"/>
              </a:rPr>
              <a:t> </a:t>
            </a:r>
            <a:r>
              <a:rPr lang="en-US" sz="2400" b="1" dirty="0" err="1">
                <a:gradFill>
                  <a:gsLst>
                    <a:gs pos="2917">
                      <a:schemeClr val="tx1"/>
                    </a:gs>
                    <a:gs pos="30000">
                      <a:schemeClr val="tx1"/>
                    </a:gs>
                  </a:gsLst>
                  <a:lin ang="5400000" scaled="0"/>
                </a:gradFill>
                <a:sym typeface="Wingdings" pitchFamily="2" charset="2"/>
              </a:rPr>
              <a:t>sam</a:t>
            </a:r>
            <a:r>
              <a:rPr lang="en-US" sz="2400" b="1" dirty="0">
                <a:gradFill>
                  <a:gsLst>
                    <a:gs pos="2917">
                      <a:schemeClr val="tx1"/>
                    </a:gs>
                    <a:gs pos="30000">
                      <a:schemeClr val="tx1"/>
                    </a:gs>
                  </a:gsLst>
                  <a:lin ang="5400000" scaled="0"/>
                </a:gradFill>
                <a:sym typeface="Wingdings" pitchFamily="2" charset="2"/>
              </a:rPr>
              <a:t>/sec:14000 </a:t>
            </a:r>
            <a:br>
              <a:rPr lang="en-US" sz="2400" b="1" dirty="0">
                <a:gradFill>
                  <a:gsLst>
                    <a:gs pos="2917">
                      <a:schemeClr val="tx1"/>
                    </a:gs>
                    <a:gs pos="30000">
                      <a:schemeClr val="tx1"/>
                    </a:gs>
                  </a:gsLst>
                  <a:lin ang="5400000" scaled="0"/>
                </a:gradFill>
                <a:sym typeface="Wingdings" pitchFamily="2" charset="2"/>
              </a:rPr>
            </a:br>
            <a:r>
              <a:rPr lang="en-US" sz="2400" b="1" dirty="0">
                <a:gradFill>
                  <a:gsLst>
                    <a:gs pos="2917">
                      <a:schemeClr val="tx1"/>
                    </a:gs>
                    <a:gs pos="30000">
                      <a:schemeClr val="tx1"/>
                    </a:gs>
                  </a:gsLst>
                  <a:lin ang="5400000" scaled="0"/>
                </a:gradFill>
                <a:sym typeface="Wingdings" pitchFamily="2" charset="2"/>
              </a:rPr>
              <a:t>&amp; et:4.2</a:t>
            </a:r>
            <a:endParaRPr lang="en-US" sz="2400" b="1" dirty="0">
              <a:gradFill>
                <a:gsLst>
                  <a:gs pos="2917">
                    <a:schemeClr val="tx1"/>
                  </a:gs>
                  <a:gs pos="30000">
                    <a:schemeClr val="tx1"/>
                  </a:gs>
                </a:gsLst>
                <a:lin ang="5400000" scaled="0"/>
              </a:gradFill>
            </a:endParaRPr>
          </a:p>
        </p:txBody>
      </p:sp>
      <p:sp>
        <p:nvSpPr>
          <p:cNvPr id="13" name="Rectangle 12">
            <a:extLst>
              <a:ext uri="{FF2B5EF4-FFF2-40B4-BE49-F238E27FC236}">
                <a16:creationId xmlns:a16="http://schemas.microsoft.com/office/drawing/2014/main" id="{697D30F1-1B02-5847-AD99-2CB8C2D9E503}"/>
              </a:ext>
            </a:extLst>
          </p:cNvPr>
          <p:cNvSpPr/>
          <p:nvPr/>
        </p:nvSpPr>
        <p:spPr>
          <a:xfrm>
            <a:off x="6956252" y="4941947"/>
            <a:ext cx="6633164" cy="1938992"/>
          </a:xfrm>
          <a:prstGeom prst="rect">
            <a:avLst/>
          </a:prstGeom>
        </p:spPr>
        <p:txBody>
          <a:bodyPr wrap="square">
            <a:spAutoFit/>
          </a:bodyPr>
          <a:lstStyle/>
          <a:p>
            <a:pPr marL="342900" indent="-342900">
              <a:buFont typeface="Arial" panose="020B0604020202020204" pitchFamily="34" charset="0"/>
              <a:buChar char="•"/>
            </a:pPr>
            <a:r>
              <a:rPr lang="en-US" sz="2400" dirty="0">
                <a:gradFill>
                  <a:gsLst>
                    <a:gs pos="2917">
                      <a:schemeClr val="tx1"/>
                    </a:gs>
                    <a:gs pos="30000">
                      <a:schemeClr val="tx1"/>
                    </a:gs>
                  </a:gsLst>
                  <a:lin ang="5400000" scaled="0"/>
                </a:gradFill>
              </a:rPr>
              <a:t>NUM_GPU: 4, NUM_WORKER: 29, </a:t>
            </a:r>
          </a:p>
          <a:p>
            <a:pPr marL="342900" indent="-342900">
              <a:buFont typeface="Arial" panose="020B0604020202020204" pitchFamily="34" charset="0"/>
              <a:buChar char="•"/>
            </a:pPr>
            <a:r>
              <a:rPr lang="en-US" sz="2400" dirty="0">
                <a:gradFill>
                  <a:gsLst>
                    <a:gs pos="2917">
                      <a:schemeClr val="tx1"/>
                    </a:gs>
                    <a:gs pos="30000">
                      <a:schemeClr val="tx1"/>
                    </a:gs>
                  </a:gsLst>
                  <a:lin ang="5400000" scaled="0"/>
                </a:gradFill>
              </a:rPr>
              <a:t>BATCH_SIZE_PER_GPU: 64.0, 	</a:t>
            </a:r>
          </a:p>
          <a:p>
            <a:pPr marL="342900" indent="-342900">
              <a:buFont typeface="Arial" panose="020B0604020202020204" pitchFamily="34" charset="0"/>
              <a:buChar char="•"/>
            </a:pPr>
            <a:r>
              <a:rPr lang="en-US" sz="2400" dirty="0">
                <a:gradFill>
                  <a:gsLst>
                    <a:gs pos="2917">
                      <a:schemeClr val="tx1"/>
                    </a:gs>
                    <a:gs pos="30000">
                      <a:schemeClr val="tx1"/>
                    </a:gs>
                  </a:gsLst>
                  <a:lin ang="5400000" scaled="0"/>
                </a:gradFill>
              </a:rPr>
              <a:t>TYPECAST: &lt;class 'numpy.float16'&gt;</a:t>
            </a:r>
          </a:p>
          <a:p>
            <a:pPr marL="342900" indent="-342900">
              <a:buFont typeface="Arial" panose="020B0604020202020204" pitchFamily="34" charset="0"/>
              <a:buChar char="•"/>
            </a:pPr>
            <a:r>
              <a:rPr lang="en-US" sz="2400" b="1" dirty="0">
                <a:gradFill>
                  <a:gsLst>
                    <a:gs pos="2917">
                      <a:schemeClr val="tx1"/>
                    </a:gs>
                    <a:gs pos="30000">
                      <a:schemeClr val="tx1"/>
                    </a:gs>
                  </a:gsLst>
                  <a:lin ang="5400000" scaled="0"/>
                </a:gradFill>
              </a:rPr>
              <a:t>Samples/Sec: 7400</a:t>
            </a:r>
          </a:p>
          <a:p>
            <a:pPr marL="342900" indent="-342900">
              <a:buFont typeface="Arial" panose="020B0604020202020204" pitchFamily="34" charset="0"/>
              <a:buChar char="•"/>
            </a:pPr>
            <a:r>
              <a:rPr lang="en-US" sz="2400" b="1" dirty="0">
                <a:gradFill>
                  <a:gsLst>
                    <a:gs pos="2917">
                      <a:schemeClr val="tx1"/>
                    </a:gs>
                    <a:gs pos="30000">
                      <a:schemeClr val="tx1"/>
                    </a:gs>
                  </a:gsLst>
                  <a:lin ang="5400000" scaled="0"/>
                </a:gradFill>
              </a:rPr>
              <a:t>epoch time: 7.5</a:t>
            </a:r>
          </a:p>
        </p:txBody>
      </p:sp>
      <p:pic>
        <p:nvPicPr>
          <p:cNvPr id="7" name="Picture 6">
            <a:extLst>
              <a:ext uri="{FF2B5EF4-FFF2-40B4-BE49-F238E27FC236}">
                <a16:creationId xmlns:a16="http://schemas.microsoft.com/office/drawing/2014/main" id="{CAD0560E-C515-FF40-8064-BE7AB5779A2D}"/>
              </a:ext>
            </a:extLst>
          </p:cNvPr>
          <p:cNvPicPr>
            <a:picLocks noChangeAspect="1"/>
          </p:cNvPicPr>
          <p:nvPr/>
        </p:nvPicPr>
        <p:blipFill>
          <a:blip r:embed="rId2"/>
          <a:stretch>
            <a:fillRect/>
          </a:stretch>
        </p:blipFill>
        <p:spPr>
          <a:xfrm>
            <a:off x="7182952" y="1312135"/>
            <a:ext cx="7127143" cy="3385393"/>
          </a:xfrm>
          <a:prstGeom prst="rect">
            <a:avLst/>
          </a:prstGeom>
        </p:spPr>
      </p:pic>
      <p:pic>
        <p:nvPicPr>
          <p:cNvPr id="14" name="Picture 13">
            <a:extLst>
              <a:ext uri="{FF2B5EF4-FFF2-40B4-BE49-F238E27FC236}">
                <a16:creationId xmlns:a16="http://schemas.microsoft.com/office/drawing/2014/main" id="{E9221E8E-526F-CE49-9281-BA82A3A09B19}"/>
              </a:ext>
            </a:extLst>
          </p:cNvPr>
          <p:cNvPicPr>
            <a:picLocks noChangeAspect="1"/>
          </p:cNvPicPr>
          <p:nvPr/>
        </p:nvPicPr>
        <p:blipFill>
          <a:blip r:embed="rId3"/>
          <a:stretch>
            <a:fillRect/>
          </a:stretch>
        </p:blipFill>
        <p:spPr>
          <a:xfrm>
            <a:off x="96370" y="1312135"/>
            <a:ext cx="6859865" cy="3331583"/>
          </a:xfrm>
          <a:prstGeom prst="rect">
            <a:avLst/>
          </a:prstGeom>
        </p:spPr>
      </p:pic>
    </p:spTree>
    <p:extLst>
      <p:ext uri="{BB962C8B-B14F-4D97-AF65-F5344CB8AC3E}">
        <p14:creationId xmlns:p14="http://schemas.microsoft.com/office/powerpoint/2010/main" val="396148442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Size</a:t>
            </a:r>
          </a:p>
        </p:txBody>
      </p:sp>
    </p:spTree>
    <p:extLst>
      <p:ext uri="{BB962C8B-B14F-4D97-AF65-F5344CB8AC3E}">
        <p14:creationId xmlns:p14="http://schemas.microsoft.com/office/powerpoint/2010/main" val="18007385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54EBF-92C7-904D-9E9B-D4BB597507AC}"/>
              </a:ext>
            </a:extLst>
          </p:cNvPr>
          <p:cNvSpPr>
            <a:spLocks noGrp="1"/>
          </p:cNvSpPr>
          <p:nvPr>
            <p:ph type="title"/>
          </p:nvPr>
        </p:nvSpPr>
        <p:spPr/>
        <p:txBody>
          <a:bodyPr/>
          <a:lstStyle/>
          <a:p>
            <a:r>
              <a:rPr lang="en-US" dirty="0"/>
              <a:t>Large Batch Size</a:t>
            </a:r>
          </a:p>
        </p:txBody>
      </p:sp>
      <p:sp>
        <p:nvSpPr>
          <p:cNvPr id="5" name="Content Placeholder 2">
            <a:extLst>
              <a:ext uri="{FF2B5EF4-FFF2-40B4-BE49-F238E27FC236}">
                <a16:creationId xmlns:a16="http://schemas.microsoft.com/office/drawing/2014/main" id="{6630FC1E-D12A-E14C-B373-4C4D2AFD8929}"/>
              </a:ext>
            </a:extLst>
          </p:cNvPr>
          <p:cNvSpPr txBox="1">
            <a:spLocks/>
          </p:cNvSpPr>
          <p:nvPr/>
        </p:nvSpPr>
        <p:spPr>
          <a:xfrm>
            <a:off x="323089" y="1282637"/>
            <a:ext cx="13984225" cy="6213624"/>
          </a:xfrm>
          <a:prstGeom prst="rect">
            <a:avLst/>
          </a:prstGeom>
        </p:spPr>
        <p:txBody>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marL="457200" indent="-457200">
              <a:lnSpc>
                <a:spcPct val="150000"/>
              </a:lnSpc>
              <a:buFont typeface="Arial" panose="020B0604020202020204" pitchFamily="34" charset="0"/>
              <a:buChar char="•"/>
            </a:pPr>
            <a:r>
              <a:rPr lang="de-DE" dirty="0"/>
              <a:t>Larger </a:t>
            </a:r>
            <a:r>
              <a:rPr lang="de-DE" dirty="0" err="1"/>
              <a:t>batch</a:t>
            </a:r>
            <a:r>
              <a:rPr lang="de-DE" dirty="0"/>
              <a:t> </a:t>
            </a:r>
            <a:r>
              <a:rPr lang="de-DE" dirty="0" err="1"/>
              <a:t>size</a:t>
            </a:r>
            <a:r>
              <a:rPr lang="de-DE" dirty="0"/>
              <a:t> </a:t>
            </a:r>
            <a:r>
              <a:rPr lang="de-DE" dirty="0" err="1"/>
              <a:t>improves</a:t>
            </a:r>
            <a:r>
              <a:rPr lang="de-DE" dirty="0"/>
              <a:t> </a:t>
            </a:r>
            <a:r>
              <a:rPr lang="de-DE" dirty="0" err="1"/>
              <a:t>training</a:t>
            </a:r>
            <a:r>
              <a:rPr lang="de-DE" dirty="0"/>
              <a:t> </a:t>
            </a:r>
            <a:r>
              <a:rPr lang="de-DE" dirty="0" err="1"/>
              <a:t>efficiency</a:t>
            </a:r>
            <a:r>
              <a:rPr lang="de-DE" dirty="0"/>
              <a:t> but </a:t>
            </a:r>
            <a:r>
              <a:rPr lang="de-DE" dirty="0" err="1"/>
              <a:t>can</a:t>
            </a:r>
            <a:r>
              <a:rPr lang="de-DE" dirty="0"/>
              <a:t> </a:t>
            </a:r>
            <a:r>
              <a:rPr lang="de-DE" dirty="0" err="1"/>
              <a:t>adversly</a:t>
            </a:r>
            <a:r>
              <a:rPr lang="de-DE" dirty="0"/>
              <a:t> </a:t>
            </a:r>
            <a:r>
              <a:rPr lang="de-DE" dirty="0" err="1"/>
              <a:t>affect</a:t>
            </a:r>
            <a:r>
              <a:rPr lang="de-DE" dirty="0"/>
              <a:t> </a:t>
            </a:r>
            <a:r>
              <a:rPr lang="de-DE" dirty="0" err="1"/>
              <a:t>accuracy</a:t>
            </a:r>
            <a:r>
              <a:rPr lang="de-DE" dirty="0"/>
              <a:t>.</a:t>
            </a:r>
          </a:p>
          <a:p>
            <a:pPr marL="457200" indent="-457200">
              <a:lnSpc>
                <a:spcPct val="150000"/>
              </a:lnSpc>
              <a:buFont typeface="Arial" panose="020B0604020202020204" pitchFamily="34" charset="0"/>
              <a:buChar char="•"/>
            </a:pPr>
            <a:r>
              <a:rPr lang="de-DE" dirty="0" err="1"/>
              <a:t>It</a:t>
            </a:r>
            <a:r>
              <a:rPr lang="de-DE" dirty="0"/>
              <a:t> </a:t>
            </a:r>
            <a:r>
              <a:rPr lang="de-DE" dirty="0" err="1"/>
              <a:t>recommended</a:t>
            </a:r>
            <a:r>
              <a:rPr lang="de-DE" dirty="0"/>
              <a:t> </a:t>
            </a:r>
            <a:r>
              <a:rPr lang="de-DE" dirty="0" err="1"/>
              <a:t>multiply</a:t>
            </a:r>
            <a:r>
              <a:rPr lang="de-DE" dirty="0"/>
              <a:t> </a:t>
            </a:r>
            <a:r>
              <a:rPr lang="de-DE" dirty="0" err="1"/>
              <a:t>batch</a:t>
            </a:r>
            <a:r>
              <a:rPr lang="de-DE" dirty="0"/>
              <a:t> </a:t>
            </a:r>
            <a:r>
              <a:rPr lang="de-DE" dirty="0" err="1"/>
              <a:t>size</a:t>
            </a:r>
            <a:r>
              <a:rPr lang="de-DE" dirty="0"/>
              <a:t> </a:t>
            </a:r>
            <a:r>
              <a:rPr lang="de-DE" dirty="0" err="1"/>
              <a:t>by</a:t>
            </a:r>
            <a:r>
              <a:rPr lang="de-DE" dirty="0"/>
              <a:t> </a:t>
            </a:r>
            <a:r>
              <a:rPr lang="de-DE" dirty="0" err="1"/>
              <a:t>the</a:t>
            </a:r>
            <a:r>
              <a:rPr lang="de-DE" dirty="0"/>
              <a:t> </a:t>
            </a:r>
            <a:r>
              <a:rPr lang="de-DE" dirty="0" err="1"/>
              <a:t>number</a:t>
            </a:r>
            <a:r>
              <a:rPr lang="de-DE" dirty="0"/>
              <a:t> </a:t>
            </a:r>
            <a:r>
              <a:rPr lang="de-DE" dirty="0" err="1"/>
              <a:t>of</a:t>
            </a:r>
            <a:r>
              <a:rPr lang="de-DE" dirty="0"/>
              <a:t> </a:t>
            </a:r>
            <a:r>
              <a:rPr lang="de-DE" dirty="0" err="1"/>
              <a:t>gpus</a:t>
            </a:r>
            <a:r>
              <a:rPr lang="de-DE" dirty="0"/>
              <a:t> </a:t>
            </a:r>
            <a:r>
              <a:rPr lang="de-DE" dirty="0" err="1"/>
              <a:t>you</a:t>
            </a:r>
            <a:r>
              <a:rPr lang="de-DE" dirty="0"/>
              <a:t> </a:t>
            </a:r>
            <a:r>
              <a:rPr lang="de-DE" dirty="0" err="1"/>
              <a:t>are</a:t>
            </a:r>
            <a:r>
              <a:rPr lang="de-DE" dirty="0"/>
              <a:t> </a:t>
            </a:r>
            <a:r>
              <a:rPr lang="de-DE" dirty="0" err="1"/>
              <a:t>training</a:t>
            </a:r>
            <a:r>
              <a:rPr lang="de-DE" dirty="0"/>
              <a:t> </a:t>
            </a:r>
            <a:r>
              <a:rPr lang="de-DE" dirty="0" err="1"/>
              <a:t>your</a:t>
            </a:r>
            <a:r>
              <a:rPr lang="de-DE" dirty="0"/>
              <a:t> </a:t>
            </a:r>
            <a:r>
              <a:rPr lang="de-DE" dirty="0" err="1"/>
              <a:t>model</a:t>
            </a:r>
            <a:r>
              <a:rPr lang="de-DE" dirty="0"/>
              <a:t> on.</a:t>
            </a:r>
          </a:p>
          <a:p>
            <a:pPr marL="457200" indent="-457200">
              <a:lnSpc>
                <a:spcPct val="150000"/>
              </a:lnSpc>
              <a:buFont typeface="Arial" panose="020B0604020202020204" pitchFamily="34" charset="0"/>
              <a:buChar char="•"/>
            </a:pPr>
            <a:r>
              <a:rPr lang="de-DE" dirty="0" err="1"/>
              <a:t>For</a:t>
            </a:r>
            <a:r>
              <a:rPr lang="de-DE" dirty="0"/>
              <a:t> large </a:t>
            </a:r>
            <a:r>
              <a:rPr lang="de-DE" dirty="0" err="1"/>
              <a:t>batch</a:t>
            </a:r>
            <a:r>
              <a:rPr lang="de-DE" dirty="0"/>
              <a:t> </a:t>
            </a:r>
            <a:r>
              <a:rPr lang="de-DE" dirty="0" err="1"/>
              <a:t>sized</a:t>
            </a:r>
            <a:r>
              <a:rPr lang="de-DE" dirty="0"/>
              <a:t> (in </a:t>
            </a:r>
            <a:r>
              <a:rPr lang="de-DE" dirty="0" err="1"/>
              <a:t>ranges</a:t>
            </a:r>
            <a:r>
              <a:rPr lang="de-DE" dirty="0"/>
              <a:t> </a:t>
            </a:r>
            <a:r>
              <a:rPr lang="de-DE" dirty="0" err="1"/>
              <a:t>of</a:t>
            </a:r>
            <a:r>
              <a:rPr lang="de-DE" dirty="0"/>
              <a:t> </a:t>
            </a:r>
            <a:r>
              <a:rPr lang="de-DE" dirty="0" err="1"/>
              <a:t>hundreds</a:t>
            </a:r>
            <a:r>
              <a:rPr lang="de-DE" dirty="0"/>
              <a:t> </a:t>
            </a:r>
            <a:r>
              <a:rPr lang="de-DE" dirty="0" err="1"/>
              <a:t>and</a:t>
            </a:r>
            <a:r>
              <a:rPr lang="de-DE" dirty="0"/>
              <a:t> </a:t>
            </a:r>
            <a:r>
              <a:rPr lang="de-DE" dirty="0" err="1"/>
              <a:t>thousands</a:t>
            </a:r>
            <a:r>
              <a:rPr lang="de-DE" dirty="0"/>
              <a:t>), </a:t>
            </a:r>
            <a:r>
              <a:rPr lang="de-DE" dirty="0" err="1"/>
              <a:t>using</a:t>
            </a:r>
            <a:r>
              <a:rPr lang="de-DE" dirty="0"/>
              <a:t> </a:t>
            </a:r>
            <a:r>
              <a:rPr lang="de-DE" dirty="0" err="1"/>
              <a:t>learning</a:t>
            </a:r>
            <a:r>
              <a:rPr lang="de-DE" dirty="0"/>
              <a:t> rate </a:t>
            </a:r>
            <a:r>
              <a:rPr lang="de-DE" dirty="0" err="1"/>
              <a:t>scheduler</a:t>
            </a:r>
            <a:r>
              <a:rPr lang="de-DE" dirty="0"/>
              <a:t> </a:t>
            </a:r>
            <a:r>
              <a:rPr lang="de-DE" dirty="0" err="1"/>
              <a:t>becmoes</a:t>
            </a:r>
            <a:r>
              <a:rPr lang="de-DE" dirty="0"/>
              <a:t> </a:t>
            </a:r>
            <a:r>
              <a:rPr lang="de-DE" dirty="0" err="1"/>
              <a:t>important</a:t>
            </a:r>
            <a:r>
              <a:rPr lang="de-DE" dirty="0"/>
              <a:t>.</a:t>
            </a:r>
          </a:p>
          <a:p>
            <a:pPr marL="457200" indent="-457200">
              <a:lnSpc>
                <a:spcPct val="150000"/>
              </a:lnSpc>
              <a:buFont typeface="Arial" panose="020B0604020202020204" pitchFamily="34" charset="0"/>
              <a:buChar char="•"/>
            </a:pPr>
            <a:r>
              <a:rPr lang="de-DE" dirty="0" err="1"/>
              <a:t>For</a:t>
            </a:r>
            <a:r>
              <a:rPr lang="de-DE" dirty="0"/>
              <a:t> </a:t>
            </a:r>
            <a:r>
              <a:rPr lang="de-DE" dirty="0" err="1"/>
              <a:t>batch</a:t>
            </a:r>
            <a:r>
              <a:rPr lang="de-DE" dirty="0"/>
              <a:t> </a:t>
            </a:r>
            <a:r>
              <a:rPr lang="de-DE" dirty="0" err="1"/>
              <a:t>sized</a:t>
            </a:r>
            <a:r>
              <a:rPr lang="de-DE" dirty="0"/>
              <a:t> in </a:t>
            </a:r>
            <a:r>
              <a:rPr lang="de-DE" dirty="0" err="1"/>
              <a:t>ranges</a:t>
            </a:r>
            <a:r>
              <a:rPr lang="de-DE" dirty="0"/>
              <a:t> </a:t>
            </a:r>
            <a:r>
              <a:rPr lang="de-DE" dirty="0" err="1"/>
              <a:t>of</a:t>
            </a:r>
            <a:r>
              <a:rPr lang="de-DE" dirty="0"/>
              <a:t> </a:t>
            </a:r>
            <a:r>
              <a:rPr lang="de-DE" dirty="0" err="1"/>
              <a:t>thousdands</a:t>
            </a:r>
            <a:r>
              <a:rPr lang="de-DE" dirty="0"/>
              <a:t> </a:t>
            </a:r>
            <a:r>
              <a:rPr lang="de-DE" dirty="0" err="1"/>
              <a:t>optimization</a:t>
            </a:r>
            <a:r>
              <a:rPr lang="de-DE" dirty="0"/>
              <a:t> </a:t>
            </a:r>
            <a:r>
              <a:rPr lang="de-DE" dirty="0" err="1"/>
              <a:t>algorithms</a:t>
            </a:r>
            <a:r>
              <a:rPr lang="de-DE" dirty="0"/>
              <a:t> such </a:t>
            </a:r>
            <a:r>
              <a:rPr lang="de-DE" dirty="0" err="1"/>
              <a:t>as</a:t>
            </a:r>
            <a:r>
              <a:rPr lang="de-DE" dirty="0"/>
              <a:t> LBSGD </a:t>
            </a:r>
            <a:r>
              <a:rPr lang="de-DE" dirty="0" err="1"/>
              <a:t>can</a:t>
            </a:r>
            <a:r>
              <a:rPr lang="de-DE" dirty="0"/>
              <a:t> </a:t>
            </a:r>
            <a:r>
              <a:rPr lang="de-DE" dirty="0" err="1"/>
              <a:t>be</a:t>
            </a:r>
            <a:r>
              <a:rPr lang="de-DE" dirty="0"/>
              <a:t> </a:t>
            </a:r>
            <a:r>
              <a:rPr lang="de-DE" dirty="0" err="1"/>
              <a:t>used</a:t>
            </a:r>
            <a:r>
              <a:rPr lang="de-DE" dirty="0"/>
              <a:t> </a:t>
            </a:r>
            <a:r>
              <a:rPr lang="de-DE" dirty="0" err="1"/>
              <a:t>to</a:t>
            </a:r>
            <a:r>
              <a:rPr lang="de-DE" dirty="0"/>
              <a:t> </a:t>
            </a:r>
            <a:r>
              <a:rPr lang="de-DE" dirty="0" err="1"/>
              <a:t>stablize</a:t>
            </a:r>
            <a:r>
              <a:rPr lang="de-DE" dirty="0"/>
              <a:t> </a:t>
            </a:r>
            <a:r>
              <a:rPr lang="de-DE" dirty="0" err="1"/>
              <a:t>training</a:t>
            </a:r>
            <a:r>
              <a:rPr lang="de-DE" dirty="0"/>
              <a:t>.</a:t>
            </a:r>
          </a:p>
          <a:p>
            <a:pPr marL="457200" indent="-457200">
              <a:lnSpc>
                <a:spcPct val="150000"/>
              </a:lnSpc>
              <a:buFont typeface="Arial" panose="020B0604020202020204" pitchFamily="34" charset="0"/>
              <a:buChar char="•"/>
            </a:pPr>
            <a:endParaRPr lang="de-DE" dirty="0"/>
          </a:p>
          <a:p>
            <a:pPr marL="457200" indent="-457200">
              <a:lnSpc>
                <a:spcPct val="150000"/>
              </a:lnSpc>
              <a:buFont typeface="Arial" panose="020B0604020202020204" pitchFamily="34" charset="0"/>
              <a:buChar char="•"/>
            </a:pPr>
            <a:endParaRPr lang="de-DE" dirty="0"/>
          </a:p>
        </p:txBody>
      </p:sp>
    </p:spTree>
    <p:extLst>
      <p:ext uri="{BB962C8B-B14F-4D97-AF65-F5344CB8AC3E}">
        <p14:creationId xmlns:p14="http://schemas.microsoft.com/office/powerpoint/2010/main" val="235369621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FF98B-D67A-A540-83B4-FFBEAD9F6B50}"/>
              </a:ext>
            </a:extLst>
          </p:cNvPr>
          <p:cNvSpPr>
            <a:spLocks noGrp="1"/>
          </p:cNvSpPr>
          <p:nvPr>
            <p:ph type="title"/>
          </p:nvPr>
        </p:nvSpPr>
        <p:spPr/>
        <p:txBody>
          <a:bodyPr/>
          <a:lstStyle/>
          <a:p>
            <a:r>
              <a:rPr lang="en-GB" dirty="0"/>
              <a:t>Large Batch Size</a:t>
            </a:r>
          </a:p>
        </p:txBody>
      </p:sp>
      <p:graphicFrame>
        <p:nvGraphicFramePr>
          <p:cNvPr id="3" name="Table 2">
            <a:extLst>
              <a:ext uri="{FF2B5EF4-FFF2-40B4-BE49-F238E27FC236}">
                <a16:creationId xmlns:a16="http://schemas.microsoft.com/office/drawing/2014/main" id="{3C3D7C72-3A78-BB4B-B8B1-EBC28CF857C2}"/>
              </a:ext>
            </a:extLst>
          </p:cNvPr>
          <p:cNvGraphicFramePr>
            <a:graphicFrameLocks noGrp="1"/>
          </p:cNvGraphicFramePr>
          <p:nvPr>
            <p:extLst/>
          </p:nvPr>
        </p:nvGraphicFramePr>
        <p:xfrm>
          <a:off x="557347" y="1422386"/>
          <a:ext cx="13518490" cy="5712971"/>
        </p:xfrm>
        <a:graphic>
          <a:graphicData uri="http://schemas.openxmlformats.org/drawingml/2006/table">
            <a:tbl>
              <a:tblPr firstRow="1" bandRow="1">
                <a:tableStyleId>{5C22544A-7EE6-4342-B048-85BDC9FD1C3A}</a:tableStyleId>
              </a:tblPr>
              <a:tblGrid>
                <a:gridCol w="2192071">
                  <a:extLst>
                    <a:ext uri="{9D8B030D-6E8A-4147-A177-3AD203B41FA5}">
                      <a16:colId xmlns:a16="http://schemas.microsoft.com/office/drawing/2014/main" val="497885308"/>
                    </a:ext>
                  </a:extLst>
                </a:gridCol>
                <a:gridCol w="11326419">
                  <a:extLst>
                    <a:ext uri="{9D8B030D-6E8A-4147-A177-3AD203B41FA5}">
                      <a16:colId xmlns:a16="http://schemas.microsoft.com/office/drawing/2014/main" val="901366893"/>
                    </a:ext>
                  </a:extLst>
                </a:gridCol>
              </a:tblGrid>
              <a:tr h="0">
                <a:tc>
                  <a:txBody>
                    <a:bodyPr/>
                    <a:lstStyle/>
                    <a:p>
                      <a:r>
                        <a:rPr lang="en-US" dirty="0"/>
                        <a:t>Batch Size/GPU</a:t>
                      </a:r>
                    </a:p>
                  </a:txBody>
                  <a:tcPr/>
                </a:tc>
                <a:tc>
                  <a:txBody>
                    <a:bodyPr/>
                    <a:lstStyle/>
                    <a:p>
                      <a:endParaRPr lang="en-US" dirty="0"/>
                    </a:p>
                  </a:txBody>
                  <a:tcPr/>
                </a:tc>
                <a:extLst>
                  <a:ext uri="{0D108BD9-81ED-4DB2-BD59-A6C34878D82A}">
                    <a16:rowId xmlns:a16="http://schemas.microsoft.com/office/drawing/2014/main" val="3939205441"/>
                  </a:ext>
                </a:extLst>
              </a:tr>
              <a:tr h="370840">
                <a:tc>
                  <a:txBody>
                    <a:bodyPr/>
                    <a:lstStyle/>
                    <a:p>
                      <a:r>
                        <a:rPr lang="en-US" dirty="0"/>
                        <a:t>64</a:t>
                      </a:r>
                    </a:p>
                  </a:txBody>
                  <a:tcPr/>
                </a:tc>
                <a:tc>
                  <a:txBody>
                    <a:bodyPr/>
                    <a:lstStyle/>
                    <a:p>
                      <a:r>
                        <a:rPr lang="en-US" sz="2118" b="0" kern="1200" dirty="0" err="1">
                          <a:solidFill>
                            <a:schemeClr val="dk1"/>
                          </a:solidFill>
                          <a:effectLst/>
                          <a:latin typeface="+mn-lt"/>
                          <a:ea typeface="+mn-ea"/>
                          <a:cs typeface="+mn-cs"/>
                        </a:rPr>
                        <a:t>INFO:root</a:t>
                      </a:r>
                      <a:r>
                        <a:rPr lang="en-US" sz="2118" b="0" kern="1200" dirty="0">
                          <a:solidFill>
                            <a:schemeClr val="dk1"/>
                          </a:solidFill>
                          <a:effectLst/>
                          <a:latin typeface="+mn-lt"/>
                          <a:ea typeface="+mn-ea"/>
                          <a:cs typeface="+mn-cs"/>
                        </a:rPr>
                        <a:t>:[Epoch 0] train=0.433659 </a:t>
                      </a:r>
                      <a:r>
                        <a:rPr lang="en-US" sz="2118" b="0" kern="1200" dirty="0" err="1">
                          <a:solidFill>
                            <a:schemeClr val="dk1"/>
                          </a:solidFill>
                          <a:effectLst/>
                          <a:latin typeface="+mn-lt"/>
                          <a:ea typeface="+mn-ea"/>
                          <a:cs typeface="+mn-cs"/>
                        </a:rPr>
                        <a:t>val</a:t>
                      </a:r>
                      <a:r>
                        <a:rPr lang="en-US" sz="2118" b="0" kern="1200" dirty="0">
                          <a:solidFill>
                            <a:schemeClr val="dk1"/>
                          </a:solidFill>
                          <a:effectLst/>
                          <a:latin typeface="+mn-lt"/>
                          <a:ea typeface="+mn-ea"/>
                          <a:cs typeface="+mn-cs"/>
                        </a:rPr>
                        <a:t>=0.518400 loss=1.532322 time: 28.524742</a:t>
                      </a:r>
                    </a:p>
                    <a:p>
                      <a:r>
                        <a:rPr lang="en-US" sz="2118" b="0" kern="1200" dirty="0" err="1">
                          <a:solidFill>
                            <a:schemeClr val="dk1"/>
                          </a:solidFill>
                          <a:effectLst/>
                          <a:latin typeface="+mn-lt"/>
                          <a:ea typeface="+mn-ea"/>
                          <a:cs typeface="+mn-cs"/>
                        </a:rPr>
                        <a:t>INFO:root</a:t>
                      </a:r>
                      <a:r>
                        <a:rPr lang="en-US" sz="2118" b="0" kern="1200" dirty="0">
                          <a:solidFill>
                            <a:schemeClr val="dk1"/>
                          </a:solidFill>
                          <a:effectLst/>
                          <a:latin typeface="+mn-lt"/>
                          <a:ea typeface="+mn-ea"/>
                          <a:cs typeface="+mn-cs"/>
                        </a:rPr>
                        <a:t>:[Epoch 1] train=0.647567 </a:t>
                      </a:r>
                      <a:r>
                        <a:rPr lang="en-US" sz="2118" b="0" kern="1200" dirty="0" err="1">
                          <a:solidFill>
                            <a:schemeClr val="dk1"/>
                          </a:solidFill>
                          <a:effectLst/>
                          <a:latin typeface="+mn-lt"/>
                          <a:ea typeface="+mn-ea"/>
                          <a:cs typeface="+mn-cs"/>
                        </a:rPr>
                        <a:t>val</a:t>
                      </a:r>
                      <a:r>
                        <a:rPr lang="en-US" sz="2118" b="0" kern="1200" dirty="0">
                          <a:solidFill>
                            <a:schemeClr val="dk1"/>
                          </a:solidFill>
                          <a:effectLst/>
                          <a:latin typeface="+mn-lt"/>
                          <a:ea typeface="+mn-ea"/>
                          <a:cs typeface="+mn-cs"/>
                        </a:rPr>
                        <a:t>=0.656700 loss=0.997764 time: 27.795407</a:t>
                      </a:r>
                    </a:p>
                    <a:p>
                      <a:r>
                        <a:rPr lang="en-US" sz="2118" b="0" kern="1200" dirty="0" err="1">
                          <a:solidFill>
                            <a:schemeClr val="dk1"/>
                          </a:solidFill>
                          <a:effectLst/>
                          <a:latin typeface="+mn-lt"/>
                          <a:ea typeface="+mn-ea"/>
                          <a:cs typeface="+mn-cs"/>
                        </a:rPr>
                        <a:t>INFO:root</a:t>
                      </a:r>
                      <a:r>
                        <a:rPr lang="en-US" sz="2118" b="0" kern="1200" dirty="0">
                          <a:solidFill>
                            <a:schemeClr val="dk1"/>
                          </a:solidFill>
                          <a:effectLst/>
                          <a:latin typeface="+mn-lt"/>
                          <a:ea typeface="+mn-ea"/>
                          <a:cs typeface="+mn-cs"/>
                        </a:rPr>
                        <a:t>:[Epoch 2] train=0.720331 </a:t>
                      </a:r>
                      <a:r>
                        <a:rPr lang="en-US" sz="2118" b="0" kern="1200" dirty="0" err="1">
                          <a:solidFill>
                            <a:schemeClr val="dk1"/>
                          </a:solidFill>
                          <a:effectLst/>
                          <a:latin typeface="+mn-lt"/>
                          <a:ea typeface="+mn-ea"/>
                          <a:cs typeface="+mn-cs"/>
                        </a:rPr>
                        <a:t>val</a:t>
                      </a:r>
                      <a:r>
                        <a:rPr lang="en-US" sz="2118" b="0" kern="1200" dirty="0">
                          <a:solidFill>
                            <a:schemeClr val="dk1"/>
                          </a:solidFill>
                          <a:effectLst/>
                          <a:latin typeface="+mn-lt"/>
                          <a:ea typeface="+mn-ea"/>
                          <a:cs typeface="+mn-cs"/>
                        </a:rPr>
                        <a:t>=0.713100 loss=0.800816 time: 27.461927</a:t>
                      </a:r>
                    </a:p>
                  </a:txBody>
                  <a:tcPr/>
                </a:tc>
                <a:extLst>
                  <a:ext uri="{0D108BD9-81ED-4DB2-BD59-A6C34878D82A}">
                    <a16:rowId xmlns:a16="http://schemas.microsoft.com/office/drawing/2014/main" val="1239073163"/>
                  </a:ext>
                </a:extLst>
              </a:tr>
              <a:tr h="370840">
                <a:tc>
                  <a:txBody>
                    <a:bodyPr/>
                    <a:lstStyle/>
                    <a:p>
                      <a:r>
                        <a:rPr lang="en-US" dirty="0"/>
                        <a:t>128</a:t>
                      </a:r>
                    </a:p>
                  </a:txBody>
                  <a:tcPr/>
                </a:tc>
                <a:tc>
                  <a:txBody>
                    <a:bodyPr/>
                    <a:lstStyle/>
                    <a:p>
                      <a:r>
                        <a:rPr lang="en-US" sz="2118" b="0" kern="1200" dirty="0" err="1">
                          <a:solidFill>
                            <a:schemeClr val="dk1"/>
                          </a:solidFill>
                          <a:effectLst/>
                          <a:latin typeface="+mn-lt"/>
                          <a:ea typeface="+mn-ea"/>
                          <a:cs typeface="+mn-cs"/>
                        </a:rPr>
                        <a:t>INFO:root</a:t>
                      </a:r>
                      <a:r>
                        <a:rPr lang="en-US" sz="2118" b="0" kern="1200" dirty="0">
                          <a:solidFill>
                            <a:schemeClr val="dk1"/>
                          </a:solidFill>
                          <a:effectLst/>
                          <a:latin typeface="+mn-lt"/>
                          <a:ea typeface="+mn-ea"/>
                          <a:cs typeface="+mn-cs"/>
                        </a:rPr>
                        <a:t>:[Epoch 0] train=0.478706 </a:t>
                      </a:r>
                      <a:r>
                        <a:rPr lang="en-US" sz="2118" b="0" kern="1200" dirty="0" err="1">
                          <a:solidFill>
                            <a:schemeClr val="dk1"/>
                          </a:solidFill>
                          <a:effectLst/>
                          <a:latin typeface="+mn-lt"/>
                          <a:ea typeface="+mn-ea"/>
                          <a:cs typeface="+mn-cs"/>
                        </a:rPr>
                        <a:t>val</a:t>
                      </a:r>
                      <a:r>
                        <a:rPr lang="en-US" sz="2118" b="0" kern="1200" dirty="0">
                          <a:solidFill>
                            <a:schemeClr val="dk1"/>
                          </a:solidFill>
                          <a:effectLst/>
                          <a:latin typeface="+mn-lt"/>
                          <a:ea typeface="+mn-ea"/>
                          <a:cs typeface="+mn-cs"/>
                        </a:rPr>
                        <a:t>=0.562100 loss=1.439123 time: 14.813820</a:t>
                      </a:r>
                    </a:p>
                    <a:p>
                      <a:r>
                        <a:rPr lang="en-US" sz="2118" b="0" kern="1200" dirty="0" err="1">
                          <a:solidFill>
                            <a:schemeClr val="dk1"/>
                          </a:solidFill>
                          <a:effectLst/>
                          <a:latin typeface="+mn-lt"/>
                          <a:ea typeface="+mn-ea"/>
                          <a:cs typeface="+mn-cs"/>
                        </a:rPr>
                        <a:t>INFO:root</a:t>
                      </a:r>
                      <a:r>
                        <a:rPr lang="en-US" sz="2118" b="0" kern="1200" dirty="0">
                          <a:solidFill>
                            <a:schemeClr val="dk1"/>
                          </a:solidFill>
                          <a:effectLst/>
                          <a:latin typeface="+mn-lt"/>
                          <a:ea typeface="+mn-ea"/>
                          <a:cs typeface="+mn-cs"/>
                        </a:rPr>
                        <a:t>:[Epoch 1] train=0.658754 </a:t>
                      </a:r>
                      <a:r>
                        <a:rPr lang="en-US" sz="2118" b="0" kern="1200" dirty="0" err="1">
                          <a:solidFill>
                            <a:schemeClr val="dk1"/>
                          </a:solidFill>
                          <a:effectLst/>
                          <a:latin typeface="+mn-lt"/>
                          <a:ea typeface="+mn-ea"/>
                          <a:cs typeface="+mn-cs"/>
                        </a:rPr>
                        <a:t>val</a:t>
                      </a:r>
                      <a:r>
                        <a:rPr lang="en-US" sz="2118" b="0" kern="1200" dirty="0">
                          <a:solidFill>
                            <a:schemeClr val="dk1"/>
                          </a:solidFill>
                          <a:effectLst/>
                          <a:latin typeface="+mn-lt"/>
                          <a:ea typeface="+mn-ea"/>
                          <a:cs typeface="+mn-cs"/>
                        </a:rPr>
                        <a:t>=0.697500 loss=0.959008 time: 14.829524</a:t>
                      </a:r>
                    </a:p>
                    <a:p>
                      <a:r>
                        <a:rPr lang="en-US" sz="2118" b="0" kern="1200" dirty="0" err="1">
                          <a:solidFill>
                            <a:schemeClr val="dk1"/>
                          </a:solidFill>
                          <a:effectLst/>
                          <a:latin typeface="+mn-lt"/>
                          <a:ea typeface="+mn-ea"/>
                          <a:cs typeface="+mn-cs"/>
                        </a:rPr>
                        <a:t>INFO:root</a:t>
                      </a:r>
                      <a:r>
                        <a:rPr lang="en-US" sz="2118" b="0" kern="1200" dirty="0">
                          <a:solidFill>
                            <a:schemeClr val="dk1"/>
                          </a:solidFill>
                          <a:effectLst/>
                          <a:latin typeface="+mn-lt"/>
                          <a:ea typeface="+mn-ea"/>
                          <a:cs typeface="+mn-cs"/>
                        </a:rPr>
                        <a:t>:[Epoch 2] train=0.730148 </a:t>
                      </a:r>
                      <a:r>
                        <a:rPr lang="en-US" sz="2118" b="0" kern="1200" dirty="0" err="1">
                          <a:solidFill>
                            <a:schemeClr val="dk1"/>
                          </a:solidFill>
                          <a:effectLst/>
                          <a:latin typeface="+mn-lt"/>
                          <a:ea typeface="+mn-ea"/>
                          <a:cs typeface="+mn-cs"/>
                        </a:rPr>
                        <a:t>val</a:t>
                      </a:r>
                      <a:r>
                        <a:rPr lang="en-US" sz="2118" b="0" kern="1200" dirty="0">
                          <a:solidFill>
                            <a:schemeClr val="dk1"/>
                          </a:solidFill>
                          <a:effectLst/>
                          <a:latin typeface="+mn-lt"/>
                          <a:ea typeface="+mn-ea"/>
                          <a:cs typeface="+mn-cs"/>
                        </a:rPr>
                        <a:t>=0.713900 loss=0.770881 time: 14.250317</a:t>
                      </a:r>
                    </a:p>
                  </a:txBody>
                  <a:tcPr/>
                </a:tc>
                <a:extLst>
                  <a:ext uri="{0D108BD9-81ED-4DB2-BD59-A6C34878D82A}">
                    <a16:rowId xmlns:a16="http://schemas.microsoft.com/office/drawing/2014/main" val="699346679"/>
                  </a:ext>
                </a:extLst>
              </a:tr>
              <a:tr h="370840">
                <a:tc>
                  <a:txBody>
                    <a:bodyPr/>
                    <a:lstStyle/>
                    <a:p>
                      <a:r>
                        <a:rPr lang="en-US" dirty="0"/>
                        <a:t>256</a:t>
                      </a:r>
                    </a:p>
                  </a:txBody>
                  <a:tcPr/>
                </a:tc>
                <a:tc>
                  <a:txBody>
                    <a:bodyPr/>
                    <a:lstStyle/>
                    <a:p>
                      <a:r>
                        <a:rPr lang="en-US" sz="2118" b="0" kern="1200" dirty="0" err="1">
                          <a:solidFill>
                            <a:schemeClr val="dk1"/>
                          </a:solidFill>
                          <a:effectLst/>
                          <a:latin typeface="+mn-lt"/>
                          <a:ea typeface="+mn-ea"/>
                          <a:cs typeface="+mn-cs"/>
                        </a:rPr>
                        <a:t>INFO:root</a:t>
                      </a:r>
                      <a:r>
                        <a:rPr lang="en-US" sz="2118" b="0" kern="1200" dirty="0">
                          <a:solidFill>
                            <a:schemeClr val="dk1"/>
                          </a:solidFill>
                          <a:effectLst/>
                          <a:latin typeface="+mn-lt"/>
                          <a:ea typeface="+mn-ea"/>
                          <a:cs typeface="+mn-cs"/>
                        </a:rPr>
                        <a:t>:[Epoch 0] train=0.455829 </a:t>
                      </a:r>
                      <a:r>
                        <a:rPr lang="en-US" sz="2118" b="0" kern="1200" dirty="0" err="1">
                          <a:solidFill>
                            <a:schemeClr val="dk1"/>
                          </a:solidFill>
                          <a:effectLst/>
                          <a:latin typeface="+mn-lt"/>
                          <a:ea typeface="+mn-ea"/>
                          <a:cs typeface="+mn-cs"/>
                        </a:rPr>
                        <a:t>val</a:t>
                      </a:r>
                      <a:r>
                        <a:rPr lang="en-US" sz="2118" b="0" kern="1200" dirty="0">
                          <a:solidFill>
                            <a:schemeClr val="dk1"/>
                          </a:solidFill>
                          <a:effectLst/>
                          <a:latin typeface="+mn-lt"/>
                          <a:ea typeface="+mn-ea"/>
                          <a:cs typeface="+mn-cs"/>
                        </a:rPr>
                        <a:t>=0.566400 loss=1.487115 time: 8.577288</a:t>
                      </a:r>
                    </a:p>
                    <a:p>
                      <a:r>
                        <a:rPr lang="en-US" sz="2118" b="0" kern="1200" dirty="0" err="1">
                          <a:solidFill>
                            <a:schemeClr val="dk1"/>
                          </a:solidFill>
                          <a:effectLst/>
                          <a:latin typeface="+mn-lt"/>
                          <a:ea typeface="+mn-ea"/>
                          <a:cs typeface="+mn-cs"/>
                        </a:rPr>
                        <a:t>INFO:root</a:t>
                      </a:r>
                      <a:r>
                        <a:rPr lang="en-US" sz="2118" b="0" kern="1200" dirty="0">
                          <a:solidFill>
                            <a:schemeClr val="dk1"/>
                          </a:solidFill>
                          <a:effectLst/>
                          <a:latin typeface="+mn-lt"/>
                          <a:ea typeface="+mn-ea"/>
                          <a:cs typeface="+mn-cs"/>
                        </a:rPr>
                        <a:t>:[Epoch 1] train=0.637139 </a:t>
                      </a:r>
                      <a:r>
                        <a:rPr lang="en-US" sz="2118" b="0" kern="1200" dirty="0" err="1">
                          <a:solidFill>
                            <a:schemeClr val="dk1"/>
                          </a:solidFill>
                          <a:effectLst/>
                          <a:latin typeface="+mn-lt"/>
                          <a:ea typeface="+mn-ea"/>
                          <a:cs typeface="+mn-cs"/>
                        </a:rPr>
                        <a:t>val</a:t>
                      </a:r>
                      <a:r>
                        <a:rPr lang="en-US" sz="2118" b="0" kern="1200" dirty="0">
                          <a:solidFill>
                            <a:schemeClr val="dk1"/>
                          </a:solidFill>
                          <a:effectLst/>
                          <a:latin typeface="+mn-lt"/>
                          <a:ea typeface="+mn-ea"/>
                          <a:cs typeface="+mn-cs"/>
                        </a:rPr>
                        <a:t>=0.606700 loss=1.012649 time: 8.638407</a:t>
                      </a:r>
                    </a:p>
                    <a:p>
                      <a:r>
                        <a:rPr lang="en-US" sz="2118" b="0" kern="1200" dirty="0" err="1">
                          <a:solidFill>
                            <a:schemeClr val="dk1"/>
                          </a:solidFill>
                          <a:effectLst/>
                          <a:latin typeface="+mn-lt"/>
                          <a:ea typeface="+mn-ea"/>
                          <a:cs typeface="+mn-cs"/>
                        </a:rPr>
                        <a:t>INFO:root</a:t>
                      </a:r>
                      <a:r>
                        <a:rPr lang="en-US" sz="2118" b="0" kern="1200" dirty="0">
                          <a:solidFill>
                            <a:schemeClr val="dk1"/>
                          </a:solidFill>
                          <a:effectLst/>
                          <a:latin typeface="+mn-lt"/>
                          <a:ea typeface="+mn-ea"/>
                          <a:cs typeface="+mn-cs"/>
                        </a:rPr>
                        <a:t>:[Epoch 2] train=0.712139 </a:t>
                      </a:r>
                      <a:r>
                        <a:rPr lang="en-US" sz="2118" b="0" kern="1200" dirty="0" err="1">
                          <a:solidFill>
                            <a:schemeClr val="dk1"/>
                          </a:solidFill>
                          <a:effectLst/>
                          <a:latin typeface="+mn-lt"/>
                          <a:ea typeface="+mn-ea"/>
                          <a:cs typeface="+mn-cs"/>
                        </a:rPr>
                        <a:t>val</a:t>
                      </a:r>
                      <a:r>
                        <a:rPr lang="en-US" sz="2118" b="0" kern="1200" dirty="0">
                          <a:solidFill>
                            <a:schemeClr val="dk1"/>
                          </a:solidFill>
                          <a:effectLst/>
                          <a:latin typeface="+mn-lt"/>
                          <a:ea typeface="+mn-ea"/>
                          <a:cs typeface="+mn-cs"/>
                        </a:rPr>
                        <a:t>=0.688200 loss=0.809953 time: 7.719393</a:t>
                      </a:r>
                    </a:p>
                  </a:txBody>
                  <a:tcPr/>
                </a:tc>
                <a:extLst>
                  <a:ext uri="{0D108BD9-81ED-4DB2-BD59-A6C34878D82A}">
                    <a16:rowId xmlns:a16="http://schemas.microsoft.com/office/drawing/2014/main" val="1500726525"/>
                  </a:ext>
                </a:extLst>
              </a:tr>
              <a:tr h="370840">
                <a:tc>
                  <a:txBody>
                    <a:bodyPr/>
                    <a:lstStyle/>
                    <a:p>
                      <a:r>
                        <a:rPr lang="en-US" dirty="0"/>
                        <a:t>512</a:t>
                      </a:r>
                    </a:p>
                  </a:txBody>
                  <a:tcPr/>
                </a:tc>
                <a:tc>
                  <a:txBody>
                    <a:bodyPr/>
                    <a:lstStyle/>
                    <a:p>
                      <a:r>
                        <a:rPr lang="en-US" sz="2118" b="0" kern="1200" dirty="0" err="1">
                          <a:solidFill>
                            <a:schemeClr val="dk1"/>
                          </a:solidFill>
                          <a:effectLst/>
                          <a:latin typeface="+mn-lt"/>
                          <a:ea typeface="+mn-ea"/>
                          <a:cs typeface="+mn-cs"/>
                        </a:rPr>
                        <a:t>INFO:root</a:t>
                      </a:r>
                      <a:r>
                        <a:rPr lang="en-US" sz="2118" b="0" kern="1200" dirty="0">
                          <a:solidFill>
                            <a:schemeClr val="dk1"/>
                          </a:solidFill>
                          <a:effectLst/>
                          <a:latin typeface="+mn-lt"/>
                          <a:ea typeface="+mn-ea"/>
                          <a:cs typeface="+mn-cs"/>
                        </a:rPr>
                        <a:t>:[Epoch 0] train=0.406955 </a:t>
                      </a:r>
                      <a:r>
                        <a:rPr lang="en-US" sz="2118" b="0" kern="1200" dirty="0" err="1">
                          <a:solidFill>
                            <a:schemeClr val="dk1"/>
                          </a:solidFill>
                          <a:effectLst/>
                          <a:latin typeface="+mn-lt"/>
                          <a:ea typeface="+mn-ea"/>
                          <a:cs typeface="+mn-cs"/>
                        </a:rPr>
                        <a:t>val</a:t>
                      </a:r>
                      <a:r>
                        <a:rPr lang="en-US" sz="2118" b="0" kern="1200" dirty="0">
                          <a:solidFill>
                            <a:schemeClr val="dk1"/>
                          </a:solidFill>
                          <a:effectLst/>
                          <a:latin typeface="+mn-lt"/>
                          <a:ea typeface="+mn-ea"/>
                          <a:cs typeface="+mn-cs"/>
                        </a:rPr>
                        <a:t>=0.461200 loss=1.600047 time: 6.671616</a:t>
                      </a:r>
                    </a:p>
                    <a:p>
                      <a:r>
                        <a:rPr lang="en-US" sz="2118" b="0" kern="1200" dirty="0" err="1">
                          <a:solidFill>
                            <a:schemeClr val="dk1"/>
                          </a:solidFill>
                          <a:effectLst/>
                          <a:latin typeface="+mn-lt"/>
                          <a:ea typeface="+mn-ea"/>
                          <a:cs typeface="+mn-cs"/>
                        </a:rPr>
                        <a:t>INFO:root</a:t>
                      </a:r>
                      <a:r>
                        <a:rPr lang="en-US" sz="2118" b="0" kern="1200" dirty="0">
                          <a:solidFill>
                            <a:schemeClr val="dk1"/>
                          </a:solidFill>
                          <a:effectLst/>
                          <a:latin typeface="+mn-lt"/>
                          <a:ea typeface="+mn-ea"/>
                          <a:cs typeface="+mn-cs"/>
                        </a:rPr>
                        <a:t>:[Epoch 1] train=0.609476 </a:t>
                      </a:r>
                      <a:r>
                        <a:rPr lang="en-US" sz="2118" b="0" kern="1200" dirty="0" err="1">
                          <a:solidFill>
                            <a:schemeClr val="dk1"/>
                          </a:solidFill>
                          <a:effectLst/>
                          <a:latin typeface="+mn-lt"/>
                          <a:ea typeface="+mn-ea"/>
                          <a:cs typeface="+mn-cs"/>
                        </a:rPr>
                        <a:t>val</a:t>
                      </a:r>
                      <a:r>
                        <a:rPr lang="en-US" sz="2118" b="0" kern="1200" dirty="0">
                          <a:solidFill>
                            <a:schemeClr val="dk1"/>
                          </a:solidFill>
                          <a:effectLst/>
                          <a:latin typeface="+mn-lt"/>
                          <a:ea typeface="+mn-ea"/>
                          <a:cs typeface="+mn-cs"/>
                        </a:rPr>
                        <a:t>=0.599100 loss=1.087454 time: 7.109749</a:t>
                      </a:r>
                    </a:p>
                    <a:p>
                      <a:r>
                        <a:rPr lang="en-US" sz="2118" b="0" kern="1200" dirty="0" err="1">
                          <a:solidFill>
                            <a:schemeClr val="dk1"/>
                          </a:solidFill>
                          <a:effectLst/>
                          <a:latin typeface="+mn-lt"/>
                          <a:ea typeface="+mn-ea"/>
                          <a:cs typeface="+mn-cs"/>
                        </a:rPr>
                        <a:t>INFO:root</a:t>
                      </a:r>
                      <a:r>
                        <a:rPr lang="en-US" sz="2118" b="0" kern="1200" dirty="0">
                          <a:solidFill>
                            <a:schemeClr val="dk1"/>
                          </a:solidFill>
                          <a:effectLst/>
                          <a:latin typeface="+mn-lt"/>
                          <a:ea typeface="+mn-ea"/>
                          <a:cs typeface="+mn-cs"/>
                        </a:rPr>
                        <a:t>:[Epoch 2] train=0.695031 </a:t>
                      </a:r>
                      <a:r>
                        <a:rPr lang="en-US" sz="2118" b="0" kern="1200" dirty="0" err="1">
                          <a:solidFill>
                            <a:schemeClr val="dk1"/>
                          </a:solidFill>
                          <a:effectLst/>
                          <a:latin typeface="+mn-lt"/>
                          <a:ea typeface="+mn-ea"/>
                          <a:cs typeface="+mn-cs"/>
                        </a:rPr>
                        <a:t>val</a:t>
                      </a:r>
                      <a:r>
                        <a:rPr lang="en-US" sz="2118" b="0" kern="1200" dirty="0">
                          <a:solidFill>
                            <a:schemeClr val="dk1"/>
                          </a:solidFill>
                          <a:effectLst/>
                          <a:latin typeface="+mn-lt"/>
                          <a:ea typeface="+mn-ea"/>
                          <a:cs typeface="+mn-cs"/>
                        </a:rPr>
                        <a:t>=0.658800 loss=0.859839 time: 5.541541</a:t>
                      </a:r>
                    </a:p>
                  </a:txBody>
                  <a:tcPr/>
                </a:tc>
                <a:extLst>
                  <a:ext uri="{0D108BD9-81ED-4DB2-BD59-A6C34878D82A}">
                    <a16:rowId xmlns:a16="http://schemas.microsoft.com/office/drawing/2014/main" val="2855673962"/>
                  </a:ext>
                </a:extLst>
              </a:tr>
              <a:tr h="370840">
                <a:tc>
                  <a:txBody>
                    <a:bodyPr/>
                    <a:lstStyle/>
                    <a:p>
                      <a:r>
                        <a:rPr lang="en-US" dirty="0"/>
                        <a:t>1280</a:t>
                      </a:r>
                    </a:p>
                  </a:txBody>
                  <a:tcPr/>
                </a:tc>
                <a:tc>
                  <a:txBody>
                    <a:bodyPr/>
                    <a:lstStyle/>
                    <a:p>
                      <a:r>
                        <a:rPr lang="en-US" sz="2118" b="0" kern="1200" dirty="0" err="1">
                          <a:solidFill>
                            <a:schemeClr val="dk1"/>
                          </a:solidFill>
                          <a:effectLst/>
                          <a:latin typeface="+mn-lt"/>
                          <a:ea typeface="+mn-ea"/>
                          <a:cs typeface="+mn-cs"/>
                        </a:rPr>
                        <a:t>INFO:root</a:t>
                      </a:r>
                      <a:r>
                        <a:rPr lang="en-US" sz="2118" b="0" kern="1200" dirty="0">
                          <a:solidFill>
                            <a:schemeClr val="dk1"/>
                          </a:solidFill>
                          <a:effectLst/>
                          <a:latin typeface="+mn-lt"/>
                          <a:ea typeface="+mn-ea"/>
                          <a:cs typeface="+mn-cs"/>
                        </a:rPr>
                        <a:t>:[Epoch 0] train=0.338381 </a:t>
                      </a:r>
                      <a:r>
                        <a:rPr lang="en-US" sz="2118" b="0" kern="1200" dirty="0" err="1">
                          <a:solidFill>
                            <a:schemeClr val="dk1"/>
                          </a:solidFill>
                          <a:effectLst/>
                          <a:latin typeface="+mn-lt"/>
                          <a:ea typeface="+mn-ea"/>
                          <a:cs typeface="+mn-cs"/>
                        </a:rPr>
                        <a:t>val</a:t>
                      </a:r>
                      <a:r>
                        <a:rPr lang="en-US" sz="2118" b="0" kern="1200" dirty="0">
                          <a:solidFill>
                            <a:schemeClr val="dk1"/>
                          </a:solidFill>
                          <a:effectLst/>
                          <a:latin typeface="+mn-lt"/>
                          <a:ea typeface="+mn-ea"/>
                          <a:cs typeface="+mn-cs"/>
                        </a:rPr>
                        <a:t>=0.356700 loss=1.797568 time: 6.654431</a:t>
                      </a:r>
                    </a:p>
                    <a:p>
                      <a:r>
                        <a:rPr lang="en-US" sz="2118" b="0" kern="1200" dirty="0" err="1">
                          <a:solidFill>
                            <a:schemeClr val="dk1"/>
                          </a:solidFill>
                          <a:effectLst/>
                          <a:latin typeface="+mn-lt"/>
                          <a:ea typeface="+mn-ea"/>
                          <a:cs typeface="+mn-cs"/>
                        </a:rPr>
                        <a:t>INFO:root</a:t>
                      </a:r>
                      <a:r>
                        <a:rPr lang="en-US" sz="2118" b="0" kern="1200" dirty="0">
                          <a:solidFill>
                            <a:schemeClr val="dk1"/>
                          </a:solidFill>
                          <a:effectLst/>
                          <a:latin typeface="+mn-lt"/>
                          <a:ea typeface="+mn-ea"/>
                          <a:cs typeface="+mn-cs"/>
                        </a:rPr>
                        <a:t>:[Epoch 1] train=0.518189 </a:t>
                      </a:r>
                      <a:r>
                        <a:rPr lang="en-US" sz="2118" b="0" kern="1200" dirty="0" err="1">
                          <a:solidFill>
                            <a:schemeClr val="dk1"/>
                          </a:solidFill>
                          <a:effectLst/>
                          <a:latin typeface="+mn-lt"/>
                          <a:ea typeface="+mn-ea"/>
                          <a:cs typeface="+mn-cs"/>
                        </a:rPr>
                        <a:t>val</a:t>
                      </a:r>
                      <a:r>
                        <a:rPr lang="en-US" sz="2118" b="0" kern="1200" dirty="0">
                          <a:solidFill>
                            <a:schemeClr val="dk1"/>
                          </a:solidFill>
                          <a:effectLst/>
                          <a:latin typeface="+mn-lt"/>
                          <a:ea typeface="+mn-ea"/>
                          <a:cs typeface="+mn-cs"/>
                        </a:rPr>
                        <a:t>=0.482300 loss=1.313464 time: 5.898391</a:t>
                      </a:r>
                    </a:p>
                    <a:p>
                      <a:r>
                        <a:rPr lang="en-US" sz="2118" b="0" kern="1200" dirty="0" err="1">
                          <a:solidFill>
                            <a:schemeClr val="dk1"/>
                          </a:solidFill>
                          <a:effectLst/>
                          <a:latin typeface="+mn-lt"/>
                          <a:ea typeface="+mn-ea"/>
                          <a:cs typeface="+mn-cs"/>
                        </a:rPr>
                        <a:t>INFO:root</a:t>
                      </a:r>
                      <a:r>
                        <a:rPr lang="en-US" sz="2118" b="0" kern="1200" dirty="0">
                          <a:solidFill>
                            <a:schemeClr val="dk1"/>
                          </a:solidFill>
                          <a:effectLst/>
                          <a:latin typeface="+mn-lt"/>
                          <a:ea typeface="+mn-ea"/>
                          <a:cs typeface="+mn-cs"/>
                        </a:rPr>
                        <a:t>:[Epoch 2] train=0.611759 </a:t>
                      </a:r>
                      <a:r>
                        <a:rPr lang="en-US" sz="2118" b="0" kern="1200" dirty="0" err="1">
                          <a:solidFill>
                            <a:schemeClr val="dk1"/>
                          </a:solidFill>
                          <a:effectLst/>
                          <a:latin typeface="+mn-lt"/>
                          <a:ea typeface="+mn-ea"/>
                          <a:cs typeface="+mn-cs"/>
                        </a:rPr>
                        <a:t>val</a:t>
                      </a:r>
                      <a:r>
                        <a:rPr lang="en-US" sz="2118" b="0" kern="1200" dirty="0">
                          <a:solidFill>
                            <a:schemeClr val="dk1"/>
                          </a:solidFill>
                          <a:effectLst/>
                          <a:latin typeface="+mn-lt"/>
                          <a:ea typeface="+mn-ea"/>
                          <a:cs typeface="+mn-cs"/>
                        </a:rPr>
                        <a:t>=0.608200 loss=1.077867 time: 6.807596</a:t>
                      </a:r>
                    </a:p>
                  </a:txBody>
                  <a:tcPr/>
                </a:tc>
                <a:extLst>
                  <a:ext uri="{0D108BD9-81ED-4DB2-BD59-A6C34878D82A}">
                    <a16:rowId xmlns:a16="http://schemas.microsoft.com/office/drawing/2014/main" val="3067388604"/>
                  </a:ext>
                </a:extLst>
              </a:tr>
            </a:tbl>
          </a:graphicData>
        </a:graphic>
      </p:graphicFrame>
    </p:spTree>
    <p:extLst>
      <p:ext uri="{BB962C8B-B14F-4D97-AF65-F5344CB8AC3E}">
        <p14:creationId xmlns:p14="http://schemas.microsoft.com/office/powerpoint/2010/main" val="29043273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9B4D1-0192-8F4B-8F04-8B6848547E75}"/>
              </a:ext>
            </a:extLst>
          </p:cNvPr>
          <p:cNvSpPr>
            <a:spLocks noGrp="1"/>
          </p:cNvSpPr>
          <p:nvPr>
            <p:ph type="title"/>
          </p:nvPr>
        </p:nvSpPr>
        <p:spPr/>
        <p:txBody>
          <a:bodyPr/>
          <a:lstStyle/>
          <a:p>
            <a:r>
              <a:rPr lang="en-US" dirty="0"/>
              <a:t>Batch Size</a:t>
            </a:r>
          </a:p>
        </p:txBody>
      </p:sp>
      <p:pic>
        <p:nvPicPr>
          <p:cNvPr id="14" name="largebatchsize1gpu">
            <a:hlinkClick r:id="" action="ppaction://media"/>
            <a:extLst>
              <a:ext uri="{FF2B5EF4-FFF2-40B4-BE49-F238E27FC236}">
                <a16:creationId xmlns:a16="http://schemas.microsoft.com/office/drawing/2014/main" id="{1FCA420A-FA95-9847-842F-4FFA404837A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23087" y="1427010"/>
            <a:ext cx="6633165" cy="3359729"/>
          </a:xfrm>
          <a:prstGeom prst="rect">
            <a:avLst/>
          </a:prstGeom>
        </p:spPr>
      </p:pic>
      <p:sp>
        <p:nvSpPr>
          <p:cNvPr id="17" name="Rectangle 16">
            <a:extLst>
              <a:ext uri="{FF2B5EF4-FFF2-40B4-BE49-F238E27FC236}">
                <a16:creationId xmlns:a16="http://schemas.microsoft.com/office/drawing/2014/main" id="{046611D2-DE8A-694D-B2C6-12B1D5A8B43F}"/>
              </a:ext>
            </a:extLst>
          </p:cNvPr>
          <p:cNvSpPr/>
          <p:nvPr/>
        </p:nvSpPr>
        <p:spPr>
          <a:xfrm>
            <a:off x="323088" y="4941947"/>
            <a:ext cx="6633164" cy="1938992"/>
          </a:xfrm>
          <a:prstGeom prst="rect">
            <a:avLst/>
          </a:prstGeom>
        </p:spPr>
        <p:txBody>
          <a:bodyPr wrap="square">
            <a:spAutoFit/>
          </a:bodyPr>
          <a:lstStyle/>
          <a:p>
            <a:pPr marL="342900" indent="-342900">
              <a:buFont typeface="Arial" panose="020B0604020202020204" pitchFamily="34" charset="0"/>
              <a:buChar char="•"/>
            </a:pPr>
            <a:r>
              <a:rPr lang="en-US" sz="2400" dirty="0">
                <a:gradFill>
                  <a:gsLst>
                    <a:gs pos="2917">
                      <a:schemeClr val="tx1"/>
                    </a:gs>
                    <a:gs pos="30000">
                      <a:schemeClr val="tx1"/>
                    </a:gs>
                  </a:gsLst>
                  <a:lin ang="5400000" scaled="0"/>
                </a:gradFill>
              </a:rPr>
              <a:t>NUM_GPU: 1, NUM_WORKER: 29, </a:t>
            </a:r>
          </a:p>
          <a:p>
            <a:pPr marL="342900" indent="-342900">
              <a:buFont typeface="Arial" panose="020B0604020202020204" pitchFamily="34" charset="0"/>
              <a:buChar char="•"/>
            </a:pPr>
            <a:r>
              <a:rPr lang="en-US" sz="2400" b="1" dirty="0">
                <a:gradFill>
                  <a:gsLst>
                    <a:gs pos="2917">
                      <a:schemeClr val="tx1"/>
                    </a:gs>
                    <a:gs pos="30000">
                      <a:schemeClr val="tx1"/>
                    </a:gs>
                  </a:gsLst>
                  <a:lin ang="5400000" scaled="0"/>
                </a:gradFill>
              </a:rPr>
              <a:t>BATCH_SIZE_PER_GPU: 640, </a:t>
            </a:r>
          </a:p>
          <a:p>
            <a:pPr marL="342900" indent="-342900">
              <a:buFont typeface="Arial" panose="020B0604020202020204" pitchFamily="34" charset="0"/>
              <a:buChar char="•"/>
            </a:pPr>
            <a:r>
              <a:rPr lang="en-US" sz="2400" dirty="0">
                <a:gradFill>
                  <a:gsLst>
                    <a:gs pos="2917">
                      <a:schemeClr val="tx1"/>
                    </a:gs>
                    <a:gs pos="30000">
                      <a:schemeClr val="tx1"/>
                    </a:gs>
                  </a:gsLst>
                  <a:lin ang="5400000" scaled="0"/>
                </a:gradFill>
              </a:rPr>
              <a:t>TYPECAST: &lt;class 'numpy.float32'&gt;</a:t>
            </a:r>
          </a:p>
          <a:p>
            <a:pPr marL="342900" indent="-342900">
              <a:buFont typeface="Arial" panose="020B0604020202020204" pitchFamily="34" charset="0"/>
              <a:buChar char="•"/>
            </a:pPr>
            <a:r>
              <a:rPr lang="en-US" sz="2400" b="1" dirty="0">
                <a:gradFill>
                  <a:gsLst>
                    <a:gs pos="2917">
                      <a:schemeClr val="tx1"/>
                    </a:gs>
                    <a:gs pos="30000">
                      <a:schemeClr val="tx1"/>
                    </a:gs>
                  </a:gsLst>
                  <a:lin ang="5400000" scaled="0"/>
                </a:gradFill>
              </a:rPr>
              <a:t>Samples/Sec: 17000</a:t>
            </a:r>
          </a:p>
          <a:p>
            <a:pPr marL="342900" indent="-342900">
              <a:buFont typeface="Arial" panose="020B0604020202020204" pitchFamily="34" charset="0"/>
              <a:buChar char="•"/>
            </a:pPr>
            <a:r>
              <a:rPr lang="en-US" sz="2400" b="1" dirty="0">
                <a:gradFill>
                  <a:gsLst>
                    <a:gs pos="2917">
                      <a:schemeClr val="tx1"/>
                    </a:gs>
                    <a:gs pos="30000">
                      <a:schemeClr val="tx1"/>
                    </a:gs>
                  </a:gsLst>
                  <a:lin ang="5400000" scaled="0"/>
                </a:gradFill>
              </a:rPr>
              <a:t>epoch time: 4.0</a:t>
            </a:r>
          </a:p>
        </p:txBody>
      </p:sp>
      <p:sp>
        <p:nvSpPr>
          <p:cNvPr id="18" name="Rectangle 17">
            <a:extLst>
              <a:ext uri="{FF2B5EF4-FFF2-40B4-BE49-F238E27FC236}">
                <a16:creationId xmlns:a16="http://schemas.microsoft.com/office/drawing/2014/main" id="{5B4924F4-9E68-F547-850D-5D50B2FAE923}"/>
              </a:ext>
            </a:extLst>
          </p:cNvPr>
          <p:cNvSpPr/>
          <p:nvPr/>
        </p:nvSpPr>
        <p:spPr>
          <a:xfrm>
            <a:off x="6956252" y="4941947"/>
            <a:ext cx="6633164" cy="2677656"/>
          </a:xfrm>
          <a:prstGeom prst="rect">
            <a:avLst/>
          </a:prstGeom>
        </p:spPr>
        <p:txBody>
          <a:bodyPr wrap="square">
            <a:spAutoFit/>
          </a:bodyPr>
          <a:lstStyle/>
          <a:p>
            <a:pPr marL="342900" indent="-342900">
              <a:buFont typeface="Arial" panose="020B0604020202020204" pitchFamily="34" charset="0"/>
              <a:buChar char="•"/>
            </a:pPr>
            <a:r>
              <a:rPr lang="en-US" sz="2400" dirty="0">
                <a:gradFill>
                  <a:gsLst>
                    <a:gs pos="2917">
                      <a:schemeClr val="tx1"/>
                    </a:gs>
                    <a:gs pos="30000">
                      <a:schemeClr val="tx1"/>
                    </a:gs>
                  </a:gsLst>
                  <a:lin ang="5400000" scaled="0"/>
                </a:gradFill>
              </a:rPr>
              <a:t>NUM_GPU: 4, NUM_WORKER: 29, </a:t>
            </a:r>
          </a:p>
          <a:p>
            <a:pPr marL="342900" indent="-342900">
              <a:buFont typeface="Arial" panose="020B0604020202020204" pitchFamily="34" charset="0"/>
              <a:buChar char="•"/>
            </a:pPr>
            <a:r>
              <a:rPr lang="en-US" sz="2400" b="1" dirty="0">
                <a:gradFill>
                  <a:gsLst>
                    <a:gs pos="2917">
                      <a:schemeClr val="tx1"/>
                    </a:gs>
                    <a:gs pos="30000">
                      <a:schemeClr val="tx1"/>
                    </a:gs>
                  </a:gsLst>
                  <a:lin ang="5400000" scaled="0"/>
                </a:gradFill>
              </a:rPr>
              <a:t>BATCH_SIZE_PER_GPU: 640, 	</a:t>
            </a:r>
          </a:p>
          <a:p>
            <a:pPr marL="342900" indent="-342900">
              <a:buFont typeface="Arial" panose="020B0604020202020204" pitchFamily="34" charset="0"/>
              <a:buChar char="•"/>
            </a:pPr>
            <a:r>
              <a:rPr lang="en-US" sz="2400" dirty="0">
                <a:gradFill>
                  <a:gsLst>
                    <a:gs pos="2917">
                      <a:schemeClr val="tx1"/>
                    </a:gs>
                    <a:gs pos="30000">
                      <a:schemeClr val="tx1"/>
                    </a:gs>
                  </a:gsLst>
                  <a:lin ang="5400000" scaled="0"/>
                </a:gradFill>
              </a:rPr>
              <a:t>TYPECAST: &lt;class 'numpy.float32'&gt;</a:t>
            </a:r>
          </a:p>
          <a:p>
            <a:pPr marL="342900" indent="-342900">
              <a:buFont typeface="Arial" panose="020B0604020202020204" pitchFamily="34" charset="0"/>
              <a:buChar char="•"/>
            </a:pPr>
            <a:r>
              <a:rPr lang="en-US" sz="2400" b="1" dirty="0">
                <a:gradFill>
                  <a:gsLst>
                    <a:gs pos="2917">
                      <a:schemeClr val="tx1"/>
                    </a:gs>
                    <a:gs pos="30000">
                      <a:schemeClr val="tx1"/>
                    </a:gs>
                  </a:gsLst>
                  <a:lin ang="5400000" scaled="0"/>
                </a:gradFill>
              </a:rPr>
              <a:t>Samples/Sec: 50000</a:t>
            </a:r>
          </a:p>
          <a:p>
            <a:pPr marL="342900" indent="-342900">
              <a:buFont typeface="Arial" panose="020B0604020202020204" pitchFamily="34" charset="0"/>
              <a:buChar char="•"/>
            </a:pPr>
            <a:r>
              <a:rPr lang="en-US" sz="2400" b="1" dirty="0">
                <a:gradFill>
                  <a:gsLst>
                    <a:gs pos="2917">
                      <a:schemeClr val="tx1"/>
                    </a:gs>
                    <a:gs pos="30000">
                      <a:schemeClr val="tx1"/>
                    </a:gs>
                  </a:gsLst>
                  <a:lin ang="5400000" scaled="0"/>
                </a:gradFill>
              </a:rPr>
              <a:t>epoch time: 4.0</a:t>
            </a:r>
          </a:p>
          <a:p>
            <a:pPr marL="342900" indent="-342900">
              <a:buFont typeface="Arial" panose="020B0604020202020204" pitchFamily="34" charset="0"/>
              <a:buChar char="•"/>
            </a:pPr>
            <a:r>
              <a:rPr lang="en-US" sz="2400" b="1" dirty="0">
                <a:solidFill>
                  <a:srgbClr val="FF0000"/>
                </a:solidFill>
              </a:rPr>
              <a:t>NUM_WORKERS=1 </a:t>
            </a:r>
            <a:r>
              <a:rPr lang="en-US" sz="2400" b="1" dirty="0">
                <a:solidFill>
                  <a:srgbClr val="FF0000"/>
                </a:solidFill>
                <a:sym typeface="Wingdings" pitchFamily="2" charset="2"/>
              </a:rPr>
              <a:t> Samples/Sec: 1500 &amp; Epoch Time: 60+</a:t>
            </a:r>
            <a:endParaRPr lang="en-US" sz="2400" b="1" dirty="0">
              <a:solidFill>
                <a:srgbClr val="FF0000"/>
              </a:solidFill>
            </a:endParaRPr>
          </a:p>
        </p:txBody>
      </p:sp>
      <p:pic>
        <p:nvPicPr>
          <p:cNvPr id="19" name="largebatchsize4gpu">
            <a:hlinkClick r:id="" action="ppaction://media"/>
            <a:extLst>
              <a:ext uri="{FF2B5EF4-FFF2-40B4-BE49-F238E27FC236}">
                <a16:creationId xmlns:a16="http://schemas.microsoft.com/office/drawing/2014/main" id="{5AAA1E01-973D-D546-87F9-73CF3832B1F0}"/>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7132320" y="1582219"/>
            <a:ext cx="7177776" cy="3202585"/>
          </a:xfrm>
          <a:prstGeom prst="rect">
            <a:avLst/>
          </a:prstGeom>
        </p:spPr>
      </p:pic>
    </p:spTree>
    <p:extLst>
      <p:ext uri="{BB962C8B-B14F-4D97-AF65-F5344CB8AC3E}">
        <p14:creationId xmlns:p14="http://schemas.microsoft.com/office/powerpoint/2010/main" val="19044980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86"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787"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4"/>
                </p:tgtEl>
              </p:cMediaNode>
            </p:video>
            <p:seq concurrent="1" nextAc="seek">
              <p:cTn id="12" restart="whenNotActive" fill="hold" evtFilter="cancelBubble" nodeType="interactiveSeq">
                <p:stCondLst>
                  <p:cond evt="onClick" delay="0">
                    <p:tgtEl>
                      <p:spTgt spid="1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4"/>
                                        </p:tgtEl>
                                      </p:cBhvr>
                                    </p:cmd>
                                  </p:childTnLst>
                                </p:cTn>
                              </p:par>
                            </p:childTnLst>
                          </p:cTn>
                        </p:par>
                      </p:childTnLst>
                    </p:cTn>
                  </p:par>
                </p:childTnLst>
              </p:cTn>
              <p:nextCondLst>
                <p:cond evt="onClick" delay="0">
                  <p:tgtEl>
                    <p:spTgt spid="14"/>
                  </p:tgtEl>
                </p:cond>
              </p:nextCondLst>
            </p:seq>
            <p:video>
              <p:cMediaNode vol="80000">
                <p:cTn id="17" fill="hold" display="0">
                  <p:stCondLst>
                    <p:cond delay="indefinite"/>
                  </p:stCondLst>
                </p:cTn>
                <p:tgtEl>
                  <p:spTgt spid="19"/>
                </p:tgtEl>
              </p:cMediaNode>
            </p:video>
            <p:seq concurrent="1" nextAc="seek">
              <p:cTn id="18" restart="whenNotActive" fill="hold" evtFilter="cancelBubble" nodeType="interactiveSeq">
                <p:stCondLst>
                  <p:cond evt="onClick" delay="0">
                    <p:tgtEl>
                      <p:spTgt spid="19"/>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Number of GPUs wisely</a:t>
            </a:r>
          </a:p>
        </p:txBody>
      </p:sp>
    </p:spTree>
    <p:extLst>
      <p:ext uri="{BB962C8B-B14F-4D97-AF65-F5344CB8AC3E}">
        <p14:creationId xmlns:p14="http://schemas.microsoft.com/office/powerpoint/2010/main" val="354137951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9B4D1-0192-8F4B-8F04-8B6848547E75}"/>
              </a:ext>
            </a:extLst>
          </p:cNvPr>
          <p:cNvSpPr>
            <a:spLocks noGrp="1"/>
          </p:cNvSpPr>
          <p:nvPr>
            <p:ph type="title"/>
          </p:nvPr>
        </p:nvSpPr>
        <p:spPr/>
        <p:txBody>
          <a:bodyPr/>
          <a:lstStyle/>
          <a:p>
            <a:r>
              <a:rPr lang="en-US" dirty="0"/>
              <a:t>Number of Devices</a:t>
            </a:r>
          </a:p>
        </p:txBody>
      </p:sp>
      <p:sp>
        <p:nvSpPr>
          <p:cNvPr id="17" name="Rectangle 16">
            <a:extLst>
              <a:ext uri="{FF2B5EF4-FFF2-40B4-BE49-F238E27FC236}">
                <a16:creationId xmlns:a16="http://schemas.microsoft.com/office/drawing/2014/main" id="{046611D2-DE8A-694D-B2C6-12B1D5A8B43F}"/>
              </a:ext>
            </a:extLst>
          </p:cNvPr>
          <p:cNvSpPr/>
          <p:nvPr/>
        </p:nvSpPr>
        <p:spPr>
          <a:xfrm>
            <a:off x="683428" y="6413289"/>
            <a:ext cx="3816854" cy="830997"/>
          </a:xfrm>
          <a:prstGeom prst="rect">
            <a:avLst/>
          </a:prstGeom>
        </p:spPr>
        <p:txBody>
          <a:bodyPr wrap="square">
            <a:spAutoFit/>
          </a:bodyPr>
          <a:lstStyle/>
          <a:p>
            <a:pPr marL="342900" indent="-342900">
              <a:buFont typeface="Arial" panose="020B0604020202020204" pitchFamily="34" charset="0"/>
              <a:buChar char="•"/>
            </a:pPr>
            <a:r>
              <a:rPr lang="en-US" sz="2400" b="1" dirty="0">
                <a:gradFill>
                  <a:gsLst>
                    <a:gs pos="2917">
                      <a:schemeClr val="tx1"/>
                    </a:gs>
                    <a:gs pos="30000">
                      <a:schemeClr val="tx1"/>
                    </a:gs>
                  </a:gsLst>
                  <a:lin ang="5400000" scaled="0"/>
                </a:gradFill>
              </a:rPr>
              <a:t>Samples/Sec: 3200</a:t>
            </a:r>
          </a:p>
          <a:p>
            <a:pPr marL="342900" indent="-342900">
              <a:buFont typeface="Arial" panose="020B0604020202020204" pitchFamily="34" charset="0"/>
              <a:buChar char="•"/>
            </a:pPr>
            <a:r>
              <a:rPr lang="en-US" sz="2400" b="1" dirty="0">
                <a:gradFill>
                  <a:gsLst>
                    <a:gs pos="2917">
                      <a:schemeClr val="tx1"/>
                    </a:gs>
                    <a:gs pos="30000">
                      <a:schemeClr val="tx1"/>
                    </a:gs>
                  </a:gsLst>
                  <a:lin ang="5400000" scaled="0"/>
                </a:gradFill>
              </a:rPr>
              <a:t>epoch time: 16</a:t>
            </a:r>
          </a:p>
        </p:txBody>
      </p:sp>
      <p:pic>
        <p:nvPicPr>
          <p:cNvPr id="3" name="1gpu">
            <a:hlinkClick r:id="" action="ppaction://media"/>
            <a:extLst>
              <a:ext uri="{FF2B5EF4-FFF2-40B4-BE49-F238E27FC236}">
                <a16:creationId xmlns:a16="http://schemas.microsoft.com/office/drawing/2014/main" id="{45B40608-3F83-7E43-8767-09785071DC57}"/>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86081" y="1150657"/>
            <a:ext cx="3814201" cy="5262632"/>
          </a:xfrm>
          <a:prstGeom prst="rect">
            <a:avLst/>
          </a:prstGeom>
        </p:spPr>
      </p:pic>
      <p:pic>
        <p:nvPicPr>
          <p:cNvPr id="4" name="2gpu">
            <a:hlinkClick r:id="" action="ppaction://media"/>
            <a:extLst>
              <a:ext uri="{FF2B5EF4-FFF2-40B4-BE49-F238E27FC236}">
                <a16:creationId xmlns:a16="http://schemas.microsoft.com/office/drawing/2014/main" id="{67242FD9-A4FA-1240-8340-6BF3F4497AB6}"/>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5290389" y="1150657"/>
            <a:ext cx="3946974" cy="5262632"/>
          </a:xfrm>
          <a:prstGeom prst="rect">
            <a:avLst/>
          </a:prstGeom>
        </p:spPr>
      </p:pic>
      <p:sp>
        <p:nvSpPr>
          <p:cNvPr id="9" name="Rectangle 8">
            <a:extLst>
              <a:ext uri="{FF2B5EF4-FFF2-40B4-BE49-F238E27FC236}">
                <a16:creationId xmlns:a16="http://schemas.microsoft.com/office/drawing/2014/main" id="{FB0FB0F4-3595-6846-8BC7-6E53FF51DB2A}"/>
              </a:ext>
            </a:extLst>
          </p:cNvPr>
          <p:cNvSpPr/>
          <p:nvPr/>
        </p:nvSpPr>
        <p:spPr>
          <a:xfrm>
            <a:off x="5420509" y="6413289"/>
            <a:ext cx="3816854" cy="830997"/>
          </a:xfrm>
          <a:prstGeom prst="rect">
            <a:avLst/>
          </a:prstGeom>
        </p:spPr>
        <p:txBody>
          <a:bodyPr wrap="square">
            <a:spAutoFit/>
          </a:bodyPr>
          <a:lstStyle/>
          <a:p>
            <a:pPr marL="342900" indent="-342900">
              <a:buFont typeface="Arial" panose="020B0604020202020204" pitchFamily="34" charset="0"/>
              <a:buChar char="•"/>
            </a:pPr>
            <a:r>
              <a:rPr lang="en-US" sz="2400" b="1" dirty="0">
                <a:gradFill>
                  <a:gsLst>
                    <a:gs pos="2917">
                      <a:schemeClr val="tx1"/>
                    </a:gs>
                    <a:gs pos="30000">
                      <a:schemeClr val="tx1"/>
                    </a:gs>
                  </a:gsLst>
                  <a:lin ang="5400000" scaled="0"/>
                </a:gradFill>
              </a:rPr>
              <a:t>Samples/Sec: 3400</a:t>
            </a:r>
          </a:p>
          <a:p>
            <a:pPr marL="342900" indent="-342900">
              <a:buFont typeface="Arial" panose="020B0604020202020204" pitchFamily="34" charset="0"/>
              <a:buChar char="•"/>
            </a:pPr>
            <a:r>
              <a:rPr lang="en-US" sz="2400" b="1" dirty="0">
                <a:gradFill>
                  <a:gsLst>
                    <a:gs pos="2917">
                      <a:schemeClr val="tx1"/>
                    </a:gs>
                    <a:gs pos="30000">
                      <a:schemeClr val="tx1"/>
                    </a:gs>
                  </a:gsLst>
                  <a:lin ang="5400000" scaled="0"/>
                </a:gradFill>
              </a:rPr>
              <a:t>epoch time: 15	</a:t>
            </a:r>
          </a:p>
        </p:txBody>
      </p:sp>
      <p:pic>
        <p:nvPicPr>
          <p:cNvPr id="5" name="4gpu">
            <a:hlinkClick r:id="" action="ppaction://media"/>
            <a:extLst>
              <a:ext uri="{FF2B5EF4-FFF2-40B4-BE49-F238E27FC236}">
                <a16:creationId xmlns:a16="http://schemas.microsoft.com/office/drawing/2014/main" id="{8FEECFEF-401A-1E4F-8950-D01571414229}"/>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10060033" y="1150657"/>
            <a:ext cx="3836311" cy="5262632"/>
          </a:xfrm>
          <a:prstGeom prst="rect">
            <a:avLst/>
          </a:prstGeom>
        </p:spPr>
      </p:pic>
      <p:sp>
        <p:nvSpPr>
          <p:cNvPr id="11" name="Rectangle 10">
            <a:extLst>
              <a:ext uri="{FF2B5EF4-FFF2-40B4-BE49-F238E27FC236}">
                <a16:creationId xmlns:a16="http://schemas.microsoft.com/office/drawing/2014/main" id="{154D2A02-8437-BE46-82A7-93E6F06A411D}"/>
              </a:ext>
            </a:extLst>
          </p:cNvPr>
          <p:cNvSpPr/>
          <p:nvPr/>
        </p:nvSpPr>
        <p:spPr>
          <a:xfrm>
            <a:off x="10069761" y="6413289"/>
            <a:ext cx="3816854" cy="830997"/>
          </a:xfrm>
          <a:prstGeom prst="rect">
            <a:avLst/>
          </a:prstGeom>
        </p:spPr>
        <p:txBody>
          <a:bodyPr wrap="square">
            <a:spAutoFit/>
          </a:bodyPr>
          <a:lstStyle/>
          <a:p>
            <a:pPr marL="342900" indent="-342900">
              <a:buFont typeface="Arial" panose="020B0604020202020204" pitchFamily="34" charset="0"/>
              <a:buChar char="•"/>
            </a:pPr>
            <a:r>
              <a:rPr lang="en-US" sz="2400" b="1" dirty="0">
                <a:gradFill>
                  <a:gsLst>
                    <a:gs pos="2917">
                      <a:schemeClr val="tx1"/>
                    </a:gs>
                    <a:gs pos="30000">
                      <a:schemeClr val="tx1"/>
                    </a:gs>
                  </a:gsLst>
                  <a:lin ang="5400000" scaled="0"/>
                </a:gradFill>
              </a:rPr>
              <a:t>Samples/Sec: 3700</a:t>
            </a:r>
          </a:p>
          <a:p>
            <a:pPr marL="342900" indent="-342900">
              <a:buFont typeface="Arial" panose="020B0604020202020204" pitchFamily="34" charset="0"/>
              <a:buChar char="•"/>
            </a:pPr>
            <a:r>
              <a:rPr lang="en-US" sz="2400" b="1" dirty="0">
                <a:gradFill>
                  <a:gsLst>
                    <a:gs pos="2917">
                      <a:schemeClr val="tx1"/>
                    </a:gs>
                    <a:gs pos="30000">
                      <a:schemeClr val="tx1"/>
                    </a:gs>
                  </a:gsLst>
                  <a:lin ang="5400000" scaled="0"/>
                </a:gradFill>
              </a:rPr>
              <a:t>epoch time: 13.6	</a:t>
            </a:r>
          </a:p>
        </p:txBody>
      </p:sp>
    </p:spTree>
    <p:extLst>
      <p:ext uri="{BB962C8B-B14F-4D97-AF65-F5344CB8AC3E}">
        <p14:creationId xmlns:p14="http://schemas.microsoft.com/office/powerpoint/2010/main" val="41376206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76"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504" fill="hold"/>
                                        <p:tgtEl>
                                          <p:spTgt spid="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68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3"/>
                </p:tgtEl>
              </p:cMediaNode>
            </p:video>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video>
              <p:cMediaNode vol="80000">
                <p:cTn id="21" fill="hold" display="0">
                  <p:stCondLst>
                    <p:cond delay="indefinite"/>
                  </p:stCondLst>
                </p:cTn>
                <p:tgtEl>
                  <p:spTgt spid="4"/>
                </p:tgtEl>
              </p:cMediaNode>
            </p:video>
            <p:seq concurrent="1" nextAc="seek">
              <p:cTn id="22" restart="whenNotActive" fill="hold" evtFilter="cancelBubble" nodeType="interactiveSeq">
                <p:stCondLst>
                  <p:cond evt="onClick" delay="0">
                    <p:tgtEl>
                      <p:spTgt spid="4"/>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4"/>
                                        </p:tgtEl>
                                      </p:cBhvr>
                                    </p:cmd>
                                  </p:childTnLst>
                                </p:cTn>
                              </p:par>
                            </p:childTnLst>
                          </p:cTn>
                        </p:par>
                      </p:childTnLst>
                    </p:cTn>
                  </p:par>
                </p:childTnLst>
              </p:cTn>
              <p:nextCondLst>
                <p:cond evt="onClick" delay="0">
                  <p:tgtEl>
                    <p:spTgt spid="4"/>
                  </p:tgtEl>
                </p:cond>
              </p:nextCondLst>
            </p:seq>
            <p:video>
              <p:cMediaNode vol="80000">
                <p:cTn id="27" fill="hold" display="0">
                  <p:stCondLst>
                    <p:cond delay="indefinite"/>
                  </p:stCondLst>
                </p:cTn>
                <p:tgtEl>
                  <p:spTgt spid="5"/>
                </p:tgtEl>
              </p:cMediaNode>
            </p:video>
            <p:seq concurrent="1" nextAc="seek">
              <p:cTn id="28" restart="whenNotActive" fill="hold" evtFilter="cancelBubble" nodeType="interactiveSeq">
                <p:stCondLst>
                  <p:cond evt="onClick" delay="0">
                    <p:tgtEl>
                      <p:spTgt spid="5"/>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the Right Optimizer</a:t>
            </a:r>
          </a:p>
        </p:txBody>
      </p:sp>
    </p:spTree>
    <p:extLst>
      <p:ext uri="{BB962C8B-B14F-4D97-AF65-F5344CB8AC3E}">
        <p14:creationId xmlns:p14="http://schemas.microsoft.com/office/powerpoint/2010/main" val="45940190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54EBF-92C7-904D-9E9B-D4BB597507AC}"/>
              </a:ext>
            </a:extLst>
          </p:cNvPr>
          <p:cNvSpPr>
            <a:spLocks noGrp="1"/>
          </p:cNvSpPr>
          <p:nvPr>
            <p:ph type="title"/>
          </p:nvPr>
        </p:nvSpPr>
        <p:spPr/>
        <p:txBody>
          <a:bodyPr/>
          <a:lstStyle/>
          <a:p>
            <a:r>
              <a:rPr lang="en-US" dirty="0"/>
              <a:t>Optimizer</a:t>
            </a:r>
          </a:p>
        </p:txBody>
      </p:sp>
      <p:sp>
        <p:nvSpPr>
          <p:cNvPr id="5" name="Content Placeholder 2">
            <a:extLst>
              <a:ext uri="{FF2B5EF4-FFF2-40B4-BE49-F238E27FC236}">
                <a16:creationId xmlns:a16="http://schemas.microsoft.com/office/drawing/2014/main" id="{6630FC1E-D12A-E14C-B373-4C4D2AFD8929}"/>
              </a:ext>
            </a:extLst>
          </p:cNvPr>
          <p:cNvSpPr txBox="1">
            <a:spLocks/>
          </p:cNvSpPr>
          <p:nvPr/>
        </p:nvSpPr>
        <p:spPr>
          <a:xfrm>
            <a:off x="323089" y="1282637"/>
            <a:ext cx="13984225" cy="6213624"/>
          </a:xfrm>
          <a:prstGeom prst="rect">
            <a:avLst/>
          </a:prstGeom>
        </p:spPr>
        <p:txBody>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marL="457200" indent="-457200">
              <a:lnSpc>
                <a:spcPct val="150000"/>
              </a:lnSpc>
              <a:buFont typeface="Arial" panose="020B0604020202020204" pitchFamily="34" charset="0"/>
              <a:buChar char="•"/>
            </a:pPr>
            <a:r>
              <a:rPr lang="de-DE" dirty="0" err="1"/>
              <a:t>Optimizers</a:t>
            </a:r>
            <a:r>
              <a:rPr lang="de-DE" dirty="0"/>
              <a:t> </a:t>
            </a:r>
            <a:r>
              <a:rPr lang="de-DE" dirty="0" err="1"/>
              <a:t>affect</a:t>
            </a:r>
            <a:r>
              <a:rPr lang="de-DE" dirty="0"/>
              <a:t> time </a:t>
            </a:r>
            <a:r>
              <a:rPr lang="de-DE" dirty="0" err="1"/>
              <a:t>to</a:t>
            </a:r>
            <a:r>
              <a:rPr lang="de-DE" dirty="0"/>
              <a:t> </a:t>
            </a:r>
            <a:r>
              <a:rPr lang="de-DE" dirty="0" err="1"/>
              <a:t>accuracy</a:t>
            </a:r>
            <a:r>
              <a:rPr lang="de-DE" dirty="0"/>
              <a:t>. </a:t>
            </a:r>
            <a:r>
              <a:rPr lang="de-DE" dirty="0" err="1"/>
              <a:t>Some</a:t>
            </a:r>
            <a:r>
              <a:rPr lang="de-DE" dirty="0"/>
              <a:t> </a:t>
            </a:r>
            <a:r>
              <a:rPr lang="de-DE" dirty="0" err="1"/>
              <a:t>major</a:t>
            </a:r>
            <a:r>
              <a:rPr lang="de-DE" dirty="0"/>
              <a:t> </a:t>
            </a:r>
            <a:r>
              <a:rPr lang="de-DE" dirty="0" err="1"/>
              <a:t>optimizers</a:t>
            </a:r>
            <a:r>
              <a:rPr lang="de-DE" dirty="0"/>
              <a:t> </a:t>
            </a:r>
            <a:r>
              <a:rPr lang="de-DE" dirty="0" err="1"/>
              <a:t>are</a:t>
            </a:r>
            <a:r>
              <a:rPr lang="de-DE" dirty="0"/>
              <a:t>:</a:t>
            </a:r>
          </a:p>
          <a:p>
            <a:pPr lvl="1">
              <a:lnSpc>
                <a:spcPct val="150000"/>
              </a:lnSpc>
            </a:pPr>
            <a:endParaRPr lang="de-DE" dirty="0"/>
          </a:p>
          <a:p>
            <a:pPr marL="457200" indent="-457200">
              <a:lnSpc>
                <a:spcPct val="150000"/>
              </a:lnSpc>
              <a:buFont typeface="Arial" panose="020B0604020202020204" pitchFamily="34" charset="0"/>
              <a:buChar char="•"/>
            </a:pPr>
            <a:endParaRPr lang="de-DE" dirty="0"/>
          </a:p>
          <a:p>
            <a:pPr marL="457200" indent="-457200">
              <a:lnSpc>
                <a:spcPct val="150000"/>
              </a:lnSpc>
              <a:buFont typeface="Arial" panose="020B0604020202020204" pitchFamily="34" charset="0"/>
              <a:buChar char="•"/>
            </a:pPr>
            <a:endParaRPr lang="de-DE" dirty="0"/>
          </a:p>
        </p:txBody>
      </p:sp>
      <p:graphicFrame>
        <p:nvGraphicFramePr>
          <p:cNvPr id="3" name="Table 2">
            <a:extLst>
              <a:ext uri="{FF2B5EF4-FFF2-40B4-BE49-F238E27FC236}">
                <a16:creationId xmlns:a16="http://schemas.microsoft.com/office/drawing/2014/main" id="{B6B997EA-376A-3A4C-804C-EB87C73FD818}"/>
              </a:ext>
            </a:extLst>
          </p:cNvPr>
          <p:cNvGraphicFramePr>
            <a:graphicFrameLocks noGrp="1"/>
          </p:cNvGraphicFramePr>
          <p:nvPr>
            <p:extLst>
              <p:ext uri="{D42A27DB-BD31-4B8C-83A1-F6EECF244321}">
                <p14:modId xmlns:p14="http://schemas.microsoft.com/office/powerpoint/2010/main" val="3323482147"/>
              </p:ext>
            </p:extLst>
          </p:nvPr>
        </p:nvGraphicFramePr>
        <p:xfrm>
          <a:off x="1173627" y="2362234"/>
          <a:ext cx="12015900" cy="4524473"/>
        </p:xfrm>
        <a:graphic>
          <a:graphicData uri="http://schemas.openxmlformats.org/drawingml/2006/table">
            <a:tbl>
              <a:tblPr/>
              <a:tblGrid>
                <a:gridCol w="2511682">
                  <a:extLst>
                    <a:ext uri="{9D8B030D-6E8A-4147-A177-3AD203B41FA5}">
                      <a16:colId xmlns:a16="http://schemas.microsoft.com/office/drawing/2014/main" val="1315517118"/>
                    </a:ext>
                  </a:extLst>
                </a:gridCol>
                <a:gridCol w="5347855">
                  <a:extLst>
                    <a:ext uri="{9D8B030D-6E8A-4147-A177-3AD203B41FA5}">
                      <a16:colId xmlns:a16="http://schemas.microsoft.com/office/drawing/2014/main" val="2833219203"/>
                    </a:ext>
                  </a:extLst>
                </a:gridCol>
                <a:gridCol w="4156363">
                  <a:extLst>
                    <a:ext uri="{9D8B030D-6E8A-4147-A177-3AD203B41FA5}">
                      <a16:colId xmlns:a16="http://schemas.microsoft.com/office/drawing/2014/main" val="3891424373"/>
                    </a:ext>
                  </a:extLst>
                </a:gridCol>
              </a:tblGrid>
              <a:tr h="308567">
                <a:tc>
                  <a:txBody>
                    <a:bodyPr/>
                    <a:lstStyle/>
                    <a:p>
                      <a:pPr algn="l" fontAlgn="ctr"/>
                      <a:r>
                        <a:rPr lang="en-US" sz="1400" b="1">
                          <a:effectLst/>
                        </a:rPr>
                        <a:t>Function</a:t>
                      </a:r>
                    </a:p>
                  </a:txBody>
                  <a:tcPr marL="1658" marR="1658" marT="1658" marB="165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400" b="1">
                          <a:effectLst/>
                        </a:rPr>
                        <a:t>Description</a:t>
                      </a:r>
                    </a:p>
                  </a:txBody>
                  <a:tcPr marL="1658" marR="1658" marT="1658" marB="165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endParaRPr lang="en-US" sz="1400" b="1">
                        <a:effectLst/>
                      </a:endParaRPr>
                    </a:p>
                  </a:txBody>
                  <a:tcPr marL="1658" marR="1658" marT="1658" marB="165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53445601"/>
                  </a:ext>
                </a:extLst>
              </a:tr>
              <a:tr h="672763">
                <a:tc>
                  <a:txBody>
                    <a:bodyPr/>
                    <a:lstStyle/>
                    <a:p>
                      <a:pPr algn="l" fontAlgn="ctr"/>
                      <a:r>
                        <a:rPr lang="en-US" sz="1400" dirty="0">
                          <a:effectLst/>
                        </a:rPr>
                        <a:t>SGD</a:t>
                      </a:r>
                    </a:p>
                  </a:txBody>
                  <a:tcPr marL="1658" marR="1658" marT="1658" marB="165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400" dirty="0">
                          <a:effectLst/>
                        </a:rPr>
                        <a:t>Stochastic Gradient Descent with momentum and weight decay</a:t>
                      </a:r>
                    </a:p>
                  </a:txBody>
                  <a:tcPr marL="1658" marR="1658" marT="1658" marB="165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endParaRPr lang="en-US" sz="1400" dirty="0">
                        <a:effectLst/>
                      </a:endParaRPr>
                    </a:p>
                  </a:txBody>
                  <a:tcPr marL="1658" marR="1658" marT="1658" marB="165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442200017"/>
                  </a:ext>
                </a:extLst>
              </a:tr>
              <a:tr h="558499">
                <a:tc>
                  <a:txBody>
                    <a:bodyPr/>
                    <a:lstStyle/>
                    <a:p>
                      <a:pPr algn="l" fontAlgn="ctr"/>
                      <a:r>
                        <a:rPr lang="en-US" sz="1400" dirty="0">
                          <a:effectLst/>
                        </a:rPr>
                        <a:t>NAG</a:t>
                      </a:r>
                    </a:p>
                  </a:txBody>
                  <a:tcPr marL="1658" marR="1658" marT="1658" marB="165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400" dirty="0" err="1">
                          <a:effectLst/>
                        </a:rPr>
                        <a:t>Nesterov</a:t>
                      </a:r>
                      <a:r>
                        <a:rPr lang="en-US" sz="1400" dirty="0">
                          <a:effectLst/>
                        </a:rPr>
                        <a:t> Accelerated Gradient</a:t>
                      </a:r>
                    </a:p>
                  </a:txBody>
                  <a:tcPr marL="1658" marR="1658" marT="1658" marB="165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endParaRPr lang="en-US" sz="1400" dirty="0">
                        <a:effectLst/>
                      </a:endParaRPr>
                    </a:p>
                  </a:txBody>
                  <a:tcPr marL="1658" marR="1658" marT="1658" marB="165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901491287"/>
                  </a:ext>
                </a:extLst>
              </a:tr>
              <a:tr h="648744">
                <a:tc>
                  <a:txBody>
                    <a:bodyPr/>
                    <a:lstStyle/>
                    <a:p>
                      <a:pPr algn="l" fontAlgn="ctr"/>
                      <a:r>
                        <a:rPr lang="en-US" sz="1400" dirty="0">
                          <a:effectLst/>
                        </a:rPr>
                        <a:t>DCASGD [3]</a:t>
                      </a:r>
                    </a:p>
                  </a:txBody>
                  <a:tcPr marL="1658" marR="1658" marT="1658" marB="165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400" dirty="0">
                          <a:effectLst/>
                        </a:rPr>
                        <a:t>Delay Compensated Asynchronous Stochastic Gradient Descent</a:t>
                      </a:r>
                    </a:p>
                  </a:txBody>
                  <a:tcPr marL="1658" marR="1658" marT="1658" marB="165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400" dirty="0">
                          <a:effectLst/>
                        </a:rPr>
                        <a:t>Useful for very large and very deep models</a:t>
                      </a:r>
                    </a:p>
                  </a:txBody>
                  <a:tcPr marL="1658" marR="1658" marT="1658" marB="165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747758353"/>
                  </a:ext>
                </a:extLst>
              </a:tr>
              <a:tr h="972538">
                <a:tc>
                  <a:txBody>
                    <a:bodyPr/>
                    <a:lstStyle/>
                    <a:p>
                      <a:pPr algn="l" fontAlgn="ctr"/>
                      <a:r>
                        <a:rPr lang="en-US" sz="1400" dirty="0">
                          <a:effectLst/>
                        </a:rPr>
                        <a:t>Signum[4]</a:t>
                      </a:r>
                    </a:p>
                  </a:txBody>
                  <a:tcPr marL="1658" marR="1658" marT="1658" marB="165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400">
                          <a:effectLst/>
                        </a:rPr>
                        <a:t>Compressed Optimisation for Non-Convex Problems</a:t>
                      </a:r>
                    </a:p>
                  </a:txBody>
                  <a:tcPr marL="1658" marR="1658" marT="1658" marB="165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endParaRPr lang="en-US" sz="1400" dirty="0">
                        <a:effectLst/>
                      </a:endParaRPr>
                    </a:p>
                    <a:p>
                      <a:pPr algn="l" fontAlgn="ctr"/>
                      <a:endParaRPr lang="en-US" sz="1400" dirty="0">
                        <a:effectLst/>
                      </a:endParaRPr>
                    </a:p>
                    <a:p>
                      <a:pPr algn="l" fontAlgn="ctr"/>
                      <a:endParaRPr lang="en-US" sz="1400" dirty="0">
                        <a:effectLst/>
                      </a:endParaRPr>
                    </a:p>
                    <a:p>
                      <a:pPr algn="ctr" fontAlgn="ctr"/>
                      <a:r>
                        <a:rPr lang="en-US" sz="1400" dirty="0">
                          <a:effectLst/>
                        </a:rPr>
                        <a:t>SGD vs. Signum vs. </a:t>
                      </a:r>
                      <a:r>
                        <a:rPr lang="en-US" sz="1400" dirty="0" err="1">
                          <a:effectLst/>
                        </a:rPr>
                        <a:t>adam</a:t>
                      </a:r>
                      <a:endParaRPr lang="en-US" sz="1400" dirty="0">
                        <a:effectLst/>
                      </a:endParaRPr>
                    </a:p>
                  </a:txBody>
                  <a:tcPr marL="1658" marR="1658" marT="1658" marB="165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620574417"/>
                  </a:ext>
                </a:extLst>
              </a:tr>
              <a:tr h="435078">
                <a:tc>
                  <a:txBody>
                    <a:bodyPr/>
                    <a:lstStyle/>
                    <a:p>
                      <a:pPr algn="l" fontAlgn="ctr"/>
                      <a:r>
                        <a:rPr lang="en-US" sz="1400">
                          <a:effectLst/>
                        </a:rPr>
                        <a:t>FTML[5]</a:t>
                      </a:r>
                    </a:p>
                  </a:txBody>
                  <a:tcPr marL="1658" marR="1658" marT="1658" marB="165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400">
                          <a:effectLst/>
                        </a:rPr>
                        <a:t>Follow the Moving Leader</a:t>
                      </a:r>
                    </a:p>
                  </a:txBody>
                  <a:tcPr marL="1658" marR="1658" marT="1658" marB="165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400" kern="1200" dirty="0">
                          <a:solidFill>
                            <a:schemeClr val="tx1"/>
                          </a:solidFill>
                          <a:effectLst/>
                          <a:latin typeface="+mn-lt"/>
                          <a:ea typeface="+mn-ea"/>
                          <a:cs typeface="+mn-cs"/>
                        </a:rPr>
                        <a:t>provides improved stability over </a:t>
                      </a:r>
                      <a:r>
                        <a:rPr lang="en-US" sz="1400" kern="1200" dirty="0" err="1">
                          <a:solidFill>
                            <a:schemeClr val="tx1"/>
                          </a:solidFill>
                          <a:effectLst/>
                          <a:latin typeface="+mn-lt"/>
                          <a:ea typeface="+mn-ea"/>
                          <a:cs typeface="+mn-cs"/>
                        </a:rPr>
                        <a:t>RMSProp</a:t>
                      </a:r>
                      <a:r>
                        <a:rPr lang="en-US" sz="1400" kern="1200" dirty="0">
                          <a:solidFill>
                            <a:schemeClr val="tx1"/>
                          </a:solidFill>
                          <a:effectLst/>
                          <a:latin typeface="+mn-lt"/>
                          <a:ea typeface="+mn-ea"/>
                          <a:cs typeface="+mn-cs"/>
                        </a:rPr>
                        <a:t> and better performance over </a:t>
                      </a:r>
                      <a:r>
                        <a:rPr lang="en-US" sz="1400" kern="1200" dirty="0" err="1">
                          <a:solidFill>
                            <a:schemeClr val="tx1"/>
                          </a:solidFill>
                          <a:effectLst/>
                          <a:latin typeface="+mn-lt"/>
                          <a:ea typeface="+mn-ea"/>
                          <a:cs typeface="+mn-cs"/>
                        </a:rPr>
                        <a:t>adam</a:t>
                      </a:r>
                      <a:r>
                        <a:rPr lang="en-US" sz="1400" kern="1200" dirty="0">
                          <a:solidFill>
                            <a:schemeClr val="tx1"/>
                          </a:solidFill>
                          <a:effectLst/>
                          <a:latin typeface="+mn-lt"/>
                          <a:ea typeface="+mn-ea"/>
                          <a:cs typeface="+mn-cs"/>
                        </a:rPr>
                        <a:t>, especially in changing environments</a:t>
                      </a:r>
                    </a:p>
                  </a:txBody>
                  <a:tcPr marL="1658" marR="1658" marT="1658" marB="165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29406070"/>
                  </a:ext>
                </a:extLst>
              </a:tr>
              <a:tr h="719966">
                <a:tc>
                  <a:txBody>
                    <a:bodyPr/>
                    <a:lstStyle/>
                    <a:p>
                      <a:pPr algn="l" fontAlgn="ctr"/>
                      <a:r>
                        <a:rPr lang="en-US" sz="1400">
                          <a:effectLst/>
                        </a:rPr>
                        <a:t>LBSGD [6][7]</a:t>
                      </a:r>
                    </a:p>
                  </a:txBody>
                  <a:tcPr marL="1658" marR="1658" marT="1658" marB="165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400" dirty="0">
                          <a:effectLst/>
                        </a:rPr>
                        <a:t>Large Batch SGD with momentum and weight decay</a:t>
                      </a:r>
                    </a:p>
                  </a:txBody>
                  <a:tcPr marL="1658" marR="1658" marT="1658" marB="165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ctr"/>
                      <a:endParaRPr lang="en-US" sz="1400" dirty="0">
                        <a:effectLst/>
                      </a:endParaRPr>
                    </a:p>
                  </a:txBody>
                  <a:tcPr marL="1658" marR="1658" marT="1658" marB="165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11796460"/>
                  </a:ext>
                </a:extLst>
              </a:tr>
            </a:tbl>
          </a:graphicData>
        </a:graphic>
      </p:graphicFrame>
      <p:sp>
        <p:nvSpPr>
          <p:cNvPr id="4" name="AutoShape 1" descr="$\lambda$">
            <a:extLst>
              <a:ext uri="{FF2B5EF4-FFF2-40B4-BE49-F238E27FC236}">
                <a16:creationId xmlns:a16="http://schemas.microsoft.com/office/drawing/2014/main" id="{ADA50EB9-D699-2B46-BAA8-B642657EAC0D}"/>
              </a:ext>
            </a:extLst>
          </p:cNvPr>
          <p:cNvSpPr>
            <a:spLocks noChangeAspect="1" noChangeArrowheads="1"/>
          </p:cNvSpPr>
          <p:nvPr/>
        </p:nvSpPr>
        <p:spPr bwMode="auto">
          <a:xfrm>
            <a:off x="7010400" y="11779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AutoShape 4" descr="$\mathcal{l}_2$">
            <a:extLst>
              <a:ext uri="{FF2B5EF4-FFF2-40B4-BE49-F238E27FC236}">
                <a16:creationId xmlns:a16="http://schemas.microsoft.com/office/drawing/2014/main" id="{4108DD0A-0613-4E47-8792-5ED854C3D89B}"/>
              </a:ext>
            </a:extLst>
          </p:cNvPr>
          <p:cNvSpPr>
            <a:spLocks noChangeAspect="1" noChangeArrowheads="1"/>
          </p:cNvSpPr>
          <p:nvPr/>
        </p:nvSpPr>
        <p:spPr bwMode="auto">
          <a:xfrm>
            <a:off x="7010400" y="11779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 name="AutoShape 5" descr="$\mathcal{l}_{\infty}$">
            <a:extLst>
              <a:ext uri="{FF2B5EF4-FFF2-40B4-BE49-F238E27FC236}">
                <a16:creationId xmlns:a16="http://schemas.microsoft.com/office/drawing/2014/main" id="{67B63D52-1547-F64F-B7A3-BDE1BC9C9CF5}"/>
              </a:ext>
            </a:extLst>
          </p:cNvPr>
          <p:cNvSpPr>
            <a:spLocks noChangeAspect="1" noChangeArrowheads="1"/>
          </p:cNvSpPr>
          <p:nvPr/>
        </p:nvSpPr>
        <p:spPr bwMode="auto">
          <a:xfrm>
            <a:off x="7010400" y="11779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8" name="Picture 7">
            <a:extLst>
              <a:ext uri="{FF2B5EF4-FFF2-40B4-BE49-F238E27FC236}">
                <a16:creationId xmlns:a16="http://schemas.microsoft.com/office/drawing/2014/main" id="{097E932D-D892-144E-AE14-5686494F45FD}"/>
              </a:ext>
            </a:extLst>
          </p:cNvPr>
          <p:cNvPicPr>
            <a:picLocks noChangeAspect="1"/>
          </p:cNvPicPr>
          <p:nvPr/>
        </p:nvPicPr>
        <p:blipFill>
          <a:blip r:embed="rId3"/>
          <a:stretch>
            <a:fillRect/>
          </a:stretch>
        </p:blipFill>
        <p:spPr>
          <a:xfrm>
            <a:off x="10708067" y="2750036"/>
            <a:ext cx="1192987" cy="506292"/>
          </a:xfrm>
          <a:prstGeom prst="rect">
            <a:avLst/>
          </a:prstGeom>
        </p:spPr>
      </p:pic>
      <p:pic>
        <p:nvPicPr>
          <p:cNvPr id="9" name="Picture 8">
            <a:extLst>
              <a:ext uri="{FF2B5EF4-FFF2-40B4-BE49-F238E27FC236}">
                <a16:creationId xmlns:a16="http://schemas.microsoft.com/office/drawing/2014/main" id="{0E7F7E54-0447-0242-A887-CE81351DE2EA}"/>
              </a:ext>
            </a:extLst>
          </p:cNvPr>
          <p:cNvPicPr>
            <a:picLocks noChangeAspect="1"/>
          </p:cNvPicPr>
          <p:nvPr/>
        </p:nvPicPr>
        <p:blipFill>
          <a:blip r:embed="rId4"/>
          <a:stretch>
            <a:fillRect/>
          </a:stretch>
        </p:blipFill>
        <p:spPr>
          <a:xfrm>
            <a:off x="10435594" y="3390970"/>
            <a:ext cx="1737932" cy="500790"/>
          </a:xfrm>
          <a:prstGeom prst="rect">
            <a:avLst/>
          </a:prstGeom>
        </p:spPr>
      </p:pic>
      <p:pic>
        <p:nvPicPr>
          <p:cNvPr id="11" name="Picture 10">
            <a:extLst>
              <a:ext uri="{FF2B5EF4-FFF2-40B4-BE49-F238E27FC236}">
                <a16:creationId xmlns:a16="http://schemas.microsoft.com/office/drawing/2014/main" id="{A50CB490-16BB-914B-A822-52376650E4B3}"/>
              </a:ext>
            </a:extLst>
          </p:cNvPr>
          <p:cNvPicPr>
            <a:picLocks noChangeAspect="1"/>
          </p:cNvPicPr>
          <p:nvPr/>
        </p:nvPicPr>
        <p:blipFill>
          <a:blip r:embed="rId5"/>
          <a:stretch>
            <a:fillRect/>
          </a:stretch>
        </p:blipFill>
        <p:spPr>
          <a:xfrm>
            <a:off x="9082809" y="4550063"/>
            <a:ext cx="1945409" cy="735659"/>
          </a:xfrm>
          <a:prstGeom prst="rect">
            <a:avLst/>
          </a:prstGeom>
        </p:spPr>
      </p:pic>
      <p:pic>
        <p:nvPicPr>
          <p:cNvPr id="12" name="Picture 11">
            <a:extLst>
              <a:ext uri="{FF2B5EF4-FFF2-40B4-BE49-F238E27FC236}">
                <a16:creationId xmlns:a16="http://schemas.microsoft.com/office/drawing/2014/main" id="{DF3D76E0-839D-DF42-85FE-8B592CCAEC6B}"/>
              </a:ext>
            </a:extLst>
          </p:cNvPr>
          <p:cNvPicPr>
            <a:picLocks noChangeAspect="1"/>
          </p:cNvPicPr>
          <p:nvPr/>
        </p:nvPicPr>
        <p:blipFill>
          <a:blip r:embed="rId6"/>
          <a:stretch>
            <a:fillRect/>
          </a:stretch>
        </p:blipFill>
        <p:spPr>
          <a:xfrm>
            <a:off x="11096197" y="4550062"/>
            <a:ext cx="1969931" cy="735659"/>
          </a:xfrm>
          <a:prstGeom prst="rect">
            <a:avLst/>
          </a:prstGeom>
        </p:spPr>
      </p:pic>
    </p:spTree>
    <p:extLst>
      <p:ext uri="{BB962C8B-B14F-4D97-AF65-F5344CB8AC3E}">
        <p14:creationId xmlns:p14="http://schemas.microsoft.com/office/powerpoint/2010/main" val="13475116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Rate Scheduler</a:t>
            </a:r>
          </a:p>
        </p:txBody>
      </p:sp>
    </p:spTree>
    <p:extLst>
      <p:ext uri="{BB962C8B-B14F-4D97-AF65-F5344CB8AC3E}">
        <p14:creationId xmlns:p14="http://schemas.microsoft.com/office/powerpoint/2010/main" val="380372230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Environment</a:t>
            </a:r>
          </a:p>
        </p:txBody>
      </p:sp>
    </p:spTree>
    <p:extLst>
      <p:ext uri="{BB962C8B-B14F-4D97-AF65-F5344CB8AC3E}">
        <p14:creationId xmlns:p14="http://schemas.microsoft.com/office/powerpoint/2010/main" val="117056051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FA1C6-DEB8-8245-B8EE-184876AC3C86}"/>
              </a:ext>
            </a:extLst>
          </p:cNvPr>
          <p:cNvSpPr>
            <a:spLocks noGrp="1"/>
          </p:cNvSpPr>
          <p:nvPr>
            <p:ph type="title"/>
          </p:nvPr>
        </p:nvSpPr>
        <p:spPr/>
        <p:txBody>
          <a:bodyPr/>
          <a:lstStyle/>
          <a:p>
            <a:r>
              <a:rPr lang="en-US" dirty="0"/>
              <a:t>Learning Rate Scheduler</a:t>
            </a:r>
          </a:p>
        </p:txBody>
      </p:sp>
      <p:sp>
        <p:nvSpPr>
          <p:cNvPr id="3" name="Content Placeholder 2">
            <a:extLst>
              <a:ext uri="{FF2B5EF4-FFF2-40B4-BE49-F238E27FC236}">
                <a16:creationId xmlns:a16="http://schemas.microsoft.com/office/drawing/2014/main" id="{E5B53846-52A6-4743-900E-E0D9A83C5F50}"/>
              </a:ext>
            </a:extLst>
          </p:cNvPr>
          <p:cNvSpPr>
            <a:spLocks noGrp="1"/>
          </p:cNvSpPr>
          <p:nvPr>
            <p:ph sz="quarter" idx="10"/>
          </p:nvPr>
        </p:nvSpPr>
        <p:spPr>
          <a:xfrm>
            <a:off x="570585" y="1307683"/>
            <a:ext cx="13518488" cy="2843855"/>
          </a:xfrm>
        </p:spPr>
        <p:txBody>
          <a:bodyPr/>
          <a:lstStyle/>
          <a:p>
            <a:pPr marL="342900" indent="-342900">
              <a:buFont typeface="Arial" panose="020B0604020202020204" pitchFamily="34" charset="0"/>
              <a:buChar char="•"/>
            </a:pPr>
            <a:r>
              <a:rPr lang="en-US" sz="2400" dirty="0"/>
              <a:t>Schedules define how the learning rate changes over time and are typically specified for each epoch or iteration (i.e. batch) of training. Schedules differ from adaptive methods (such as </a:t>
            </a:r>
            <a:r>
              <a:rPr lang="en-US" sz="2400" dirty="0" err="1"/>
              <a:t>AdaDelta</a:t>
            </a:r>
            <a:r>
              <a:rPr lang="en-US" sz="2400" dirty="0"/>
              <a:t> and Adam) because they:</a:t>
            </a:r>
          </a:p>
          <a:p>
            <a:pPr marL="746288" lvl="1" indent="-342900">
              <a:buFont typeface="Arial" panose="020B0604020202020204" pitchFamily="34" charset="0"/>
              <a:buChar char="•"/>
            </a:pPr>
            <a:r>
              <a:rPr lang="en-US" sz="2400" dirty="0"/>
              <a:t>change the global learning rate for the optimizer, rather than parameter-wise learning rates</a:t>
            </a:r>
          </a:p>
          <a:p>
            <a:pPr marL="746288" lvl="1" indent="-342900">
              <a:buFont typeface="Arial" panose="020B0604020202020204" pitchFamily="34" charset="0"/>
              <a:buChar char="•"/>
            </a:pPr>
            <a:r>
              <a:rPr lang="en-US" sz="2400" dirty="0"/>
              <a:t>don’t take feedback from the training process and are specified beforehand</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6937028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4DD78-BC10-2F43-A3E8-90B8BD6258F9}"/>
              </a:ext>
            </a:extLst>
          </p:cNvPr>
          <p:cNvSpPr>
            <a:spLocks noGrp="1"/>
          </p:cNvSpPr>
          <p:nvPr>
            <p:ph type="title"/>
          </p:nvPr>
        </p:nvSpPr>
        <p:spPr/>
        <p:txBody>
          <a:bodyPr/>
          <a:lstStyle/>
          <a:p>
            <a:r>
              <a:rPr lang="en-US" dirty="0"/>
              <a:t>Fixed Factor</a:t>
            </a:r>
          </a:p>
        </p:txBody>
      </p:sp>
      <p:pic>
        <p:nvPicPr>
          <p:cNvPr id="4" name="Picture 3">
            <a:extLst>
              <a:ext uri="{FF2B5EF4-FFF2-40B4-BE49-F238E27FC236}">
                <a16:creationId xmlns:a16="http://schemas.microsoft.com/office/drawing/2014/main" id="{E0226CE5-6CE7-C749-B8EE-6FFB0CBA081A}"/>
              </a:ext>
            </a:extLst>
          </p:cNvPr>
          <p:cNvPicPr>
            <a:picLocks noChangeAspect="1"/>
          </p:cNvPicPr>
          <p:nvPr/>
        </p:nvPicPr>
        <p:blipFill>
          <a:blip r:embed="rId2"/>
          <a:stretch>
            <a:fillRect/>
          </a:stretch>
        </p:blipFill>
        <p:spPr>
          <a:xfrm>
            <a:off x="804045" y="2528898"/>
            <a:ext cx="5225115" cy="3582167"/>
          </a:xfrm>
          <a:prstGeom prst="rect">
            <a:avLst/>
          </a:prstGeom>
        </p:spPr>
      </p:pic>
      <p:sp>
        <p:nvSpPr>
          <p:cNvPr id="5" name="TextBox 4">
            <a:extLst>
              <a:ext uri="{FF2B5EF4-FFF2-40B4-BE49-F238E27FC236}">
                <a16:creationId xmlns:a16="http://schemas.microsoft.com/office/drawing/2014/main" id="{A99F6F17-CD1A-4E46-B577-0CB57985481C}"/>
              </a:ext>
            </a:extLst>
          </p:cNvPr>
          <p:cNvSpPr txBox="1"/>
          <p:nvPr/>
        </p:nvSpPr>
        <p:spPr>
          <a:xfrm>
            <a:off x="2891983" y="6480716"/>
            <a:ext cx="1026563" cy="544765"/>
          </a:xfrm>
          <a:prstGeom prst="rect">
            <a:avLst/>
          </a:prstGeom>
          <a:noFill/>
        </p:spPr>
        <p:txBody>
          <a:bodyPr wrap="none" lIns="182880" tIns="146304" rIns="182880" bIns="146304" rtlCol="0">
            <a:spAutoFit/>
          </a:bodyPr>
          <a:lstStyle/>
          <a:p>
            <a:pPr>
              <a:lnSpc>
                <a:spcPct val="90000"/>
              </a:lnSpc>
              <a:spcAft>
                <a:spcPts val="1800"/>
              </a:spcAft>
            </a:pPr>
            <a:r>
              <a:rPr lang="en-US" sz="1800" dirty="0">
                <a:gradFill>
                  <a:gsLst>
                    <a:gs pos="2917">
                      <a:schemeClr val="tx1"/>
                    </a:gs>
                    <a:gs pos="30000">
                      <a:schemeClr val="tx1"/>
                    </a:gs>
                  </a:gsLst>
                  <a:lin ang="5400000" scaled="0"/>
                </a:gradFill>
              </a:rPr>
              <a:t>Factor</a:t>
            </a:r>
          </a:p>
        </p:txBody>
      </p:sp>
      <p:pic>
        <p:nvPicPr>
          <p:cNvPr id="7" name="Picture 6">
            <a:extLst>
              <a:ext uri="{FF2B5EF4-FFF2-40B4-BE49-F238E27FC236}">
                <a16:creationId xmlns:a16="http://schemas.microsoft.com/office/drawing/2014/main" id="{AA95E5D3-5CA9-244A-B629-8EDB1A4F3B80}"/>
              </a:ext>
            </a:extLst>
          </p:cNvPr>
          <p:cNvPicPr>
            <a:picLocks noChangeAspect="1"/>
          </p:cNvPicPr>
          <p:nvPr/>
        </p:nvPicPr>
        <p:blipFill>
          <a:blip r:embed="rId3"/>
          <a:stretch>
            <a:fillRect/>
          </a:stretch>
        </p:blipFill>
        <p:spPr>
          <a:xfrm>
            <a:off x="9608937" y="2676006"/>
            <a:ext cx="4795957" cy="3287950"/>
          </a:xfrm>
          <a:prstGeom prst="rect">
            <a:avLst/>
          </a:prstGeom>
        </p:spPr>
      </p:pic>
      <p:sp>
        <p:nvSpPr>
          <p:cNvPr id="8" name="TextBox 7">
            <a:extLst>
              <a:ext uri="{FF2B5EF4-FFF2-40B4-BE49-F238E27FC236}">
                <a16:creationId xmlns:a16="http://schemas.microsoft.com/office/drawing/2014/main" id="{02A74C88-1BB3-904D-AD23-EB89F2036859}"/>
              </a:ext>
            </a:extLst>
          </p:cNvPr>
          <p:cNvSpPr txBox="1"/>
          <p:nvPr/>
        </p:nvSpPr>
        <p:spPr>
          <a:xfrm>
            <a:off x="11277228" y="2256515"/>
            <a:ext cx="1459374" cy="544765"/>
          </a:xfrm>
          <a:prstGeom prst="rect">
            <a:avLst/>
          </a:prstGeom>
          <a:noFill/>
        </p:spPr>
        <p:txBody>
          <a:bodyPr wrap="none" lIns="182880" tIns="146304" rIns="182880" bIns="146304" rtlCol="0">
            <a:spAutoFit/>
          </a:bodyPr>
          <a:lstStyle/>
          <a:p>
            <a:pPr>
              <a:lnSpc>
                <a:spcPct val="90000"/>
              </a:lnSpc>
              <a:spcAft>
                <a:spcPts val="1800"/>
              </a:spcAft>
            </a:pPr>
            <a:r>
              <a:rPr lang="en-US" sz="1800" dirty="0" err="1">
                <a:gradFill>
                  <a:gsLst>
                    <a:gs pos="2917">
                      <a:schemeClr val="tx1"/>
                    </a:gs>
                    <a:gs pos="30000">
                      <a:schemeClr val="tx1"/>
                    </a:gs>
                  </a:gsLst>
                  <a:lin ang="5400000" scaled="0"/>
                </a:gradFill>
              </a:rPr>
              <a:t>Miltifactor</a:t>
            </a:r>
            <a:endParaRPr lang="en-US" sz="1800" dirty="0">
              <a:gradFill>
                <a:gsLst>
                  <a:gs pos="2917">
                    <a:schemeClr val="tx1"/>
                  </a:gs>
                  <a:gs pos="30000">
                    <a:schemeClr val="tx1"/>
                  </a:gs>
                </a:gsLst>
                <a:lin ang="5400000" scaled="0"/>
              </a:gradFill>
            </a:endParaRPr>
          </a:p>
        </p:txBody>
      </p:sp>
      <p:sp>
        <p:nvSpPr>
          <p:cNvPr id="9" name="Rectangle 8">
            <a:extLst>
              <a:ext uri="{FF2B5EF4-FFF2-40B4-BE49-F238E27FC236}">
                <a16:creationId xmlns:a16="http://schemas.microsoft.com/office/drawing/2014/main" id="{D493B409-40C0-BF45-9135-AEFBFEAE91C1}"/>
              </a:ext>
            </a:extLst>
          </p:cNvPr>
          <p:cNvSpPr/>
          <p:nvPr/>
        </p:nvSpPr>
        <p:spPr>
          <a:xfrm>
            <a:off x="6578441" y="5963956"/>
            <a:ext cx="7826453" cy="923330"/>
          </a:xfrm>
          <a:prstGeom prst="rect">
            <a:avLst/>
          </a:prstGeom>
        </p:spPr>
        <p:txBody>
          <a:bodyPr wrap="square">
            <a:spAutoFit/>
          </a:bodyPr>
          <a:lstStyle/>
          <a:p>
            <a:r>
              <a:rPr lang="en-US" sz="1800" dirty="0"/>
              <a:t>schedule </a:t>
            </a:r>
            <a:r>
              <a:rPr lang="en-US" sz="1800" dirty="0">
                <a:solidFill>
                  <a:srgbClr val="666666"/>
                </a:solidFill>
              </a:rPr>
              <a:t>=</a:t>
            </a:r>
            <a:r>
              <a:rPr lang="en-US" sz="1800" dirty="0"/>
              <a:t> </a:t>
            </a:r>
            <a:r>
              <a:rPr lang="en-US" sz="1800" dirty="0" err="1"/>
              <a:t>mx</a:t>
            </a:r>
            <a:r>
              <a:rPr lang="en-US" sz="1800" dirty="0" err="1">
                <a:solidFill>
                  <a:srgbClr val="666666"/>
                </a:solidFill>
              </a:rPr>
              <a:t>.</a:t>
            </a:r>
            <a:r>
              <a:rPr lang="en-US" sz="1800" dirty="0" err="1"/>
              <a:t>lr_scheduler</a:t>
            </a:r>
            <a:r>
              <a:rPr lang="en-US" sz="1800" dirty="0" err="1">
                <a:solidFill>
                  <a:srgbClr val="666666"/>
                </a:solidFill>
              </a:rPr>
              <a:t>.</a:t>
            </a:r>
            <a:r>
              <a:rPr lang="en-US" sz="1800" dirty="0" err="1"/>
              <a:t>MultiFactorScheduler</a:t>
            </a:r>
            <a:r>
              <a:rPr lang="en-US" sz="1800" dirty="0"/>
              <a:t>(step</a:t>
            </a:r>
            <a:r>
              <a:rPr lang="en-US" sz="1800" dirty="0">
                <a:solidFill>
                  <a:srgbClr val="666666"/>
                </a:solidFill>
              </a:rPr>
              <a:t>=</a:t>
            </a:r>
            <a:r>
              <a:rPr lang="en-US" sz="1800" dirty="0"/>
              <a:t>[</a:t>
            </a:r>
            <a:r>
              <a:rPr lang="en-US" sz="1800" dirty="0">
                <a:solidFill>
                  <a:srgbClr val="208050"/>
                </a:solidFill>
              </a:rPr>
              <a:t>250</a:t>
            </a:r>
            <a:r>
              <a:rPr lang="en-US" sz="1800" dirty="0"/>
              <a:t>, </a:t>
            </a:r>
            <a:r>
              <a:rPr lang="en-US" sz="1800" dirty="0">
                <a:solidFill>
                  <a:srgbClr val="208050"/>
                </a:solidFill>
              </a:rPr>
              <a:t>750</a:t>
            </a:r>
            <a:r>
              <a:rPr lang="en-US" sz="1800" dirty="0"/>
              <a:t>, </a:t>
            </a:r>
            <a:r>
              <a:rPr lang="en-US" sz="1800" dirty="0">
                <a:solidFill>
                  <a:srgbClr val="208050"/>
                </a:solidFill>
              </a:rPr>
              <a:t>900</a:t>
            </a:r>
            <a:r>
              <a:rPr lang="en-US" sz="1800" dirty="0"/>
              <a:t>], factor</a:t>
            </a:r>
            <a:r>
              <a:rPr lang="en-US" sz="1800" dirty="0">
                <a:solidFill>
                  <a:srgbClr val="666666"/>
                </a:solidFill>
              </a:rPr>
              <a:t>=</a:t>
            </a:r>
            <a:r>
              <a:rPr lang="en-US" sz="1800" dirty="0">
                <a:solidFill>
                  <a:srgbClr val="208050"/>
                </a:solidFill>
              </a:rPr>
              <a:t>0.5</a:t>
            </a:r>
            <a:r>
              <a:rPr lang="en-US" sz="1800" dirty="0"/>
              <a:t>) </a:t>
            </a:r>
            <a:r>
              <a:rPr lang="en-US" sz="1800" dirty="0" err="1"/>
              <a:t>schedule</a:t>
            </a:r>
            <a:r>
              <a:rPr lang="en-US" sz="1800" dirty="0" err="1">
                <a:solidFill>
                  <a:srgbClr val="666666"/>
                </a:solidFill>
              </a:rPr>
              <a:t>.</a:t>
            </a:r>
            <a:r>
              <a:rPr lang="en-US" sz="1800" dirty="0" err="1"/>
              <a:t>base_lr</a:t>
            </a:r>
            <a:r>
              <a:rPr lang="en-US" sz="1800" dirty="0"/>
              <a:t> </a:t>
            </a:r>
            <a:r>
              <a:rPr lang="en-US" sz="1800" dirty="0">
                <a:solidFill>
                  <a:srgbClr val="666666"/>
                </a:solidFill>
              </a:rPr>
              <a:t>=</a:t>
            </a:r>
            <a:r>
              <a:rPr lang="en-US" sz="1800" dirty="0"/>
              <a:t> </a:t>
            </a:r>
            <a:r>
              <a:rPr lang="en-US" sz="1800" dirty="0">
                <a:solidFill>
                  <a:srgbClr val="208050"/>
                </a:solidFill>
              </a:rPr>
              <a:t>1</a:t>
            </a:r>
            <a:r>
              <a:rPr lang="en-US" sz="1800" dirty="0"/>
              <a:t> </a:t>
            </a:r>
          </a:p>
          <a:p>
            <a:r>
              <a:rPr lang="en-US" sz="1800" dirty="0" err="1"/>
              <a:t>plot_schedule</a:t>
            </a:r>
            <a:r>
              <a:rPr lang="en-US" sz="1800" dirty="0"/>
              <a:t>(schedule)</a:t>
            </a:r>
          </a:p>
        </p:txBody>
      </p:sp>
      <p:sp>
        <p:nvSpPr>
          <p:cNvPr id="10" name="Rectangle 9">
            <a:extLst>
              <a:ext uri="{FF2B5EF4-FFF2-40B4-BE49-F238E27FC236}">
                <a16:creationId xmlns:a16="http://schemas.microsoft.com/office/drawing/2014/main" id="{48C17CD2-3E11-2341-8CFE-8683BB2D4B13}"/>
              </a:ext>
            </a:extLst>
          </p:cNvPr>
          <p:cNvSpPr/>
          <p:nvPr/>
        </p:nvSpPr>
        <p:spPr>
          <a:xfrm>
            <a:off x="804045" y="1697741"/>
            <a:ext cx="7315200" cy="923330"/>
          </a:xfrm>
          <a:prstGeom prst="rect">
            <a:avLst/>
          </a:prstGeom>
        </p:spPr>
        <p:txBody>
          <a:bodyPr>
            <a:spAutoFit/>
          </a:bodyPr>
          <a:lstStyle/>
          <a:p>
            <a:r>
              <a:rPr lang="en-US" sz="1800" dirty="0"/>
              <a:t>schedule </a:t>
            </a:r>
            <a:r>
              <a:rPr lang="en-US" sz="1800" dirty="0">
                <a:solidFill>
                  <a:srgbClr val="666666"/>
                </a:solidFill>
              </a:rPr>
              <a:t>=</a:t>
            </a:r>
            <a:r>
              <a:rPr lang="en-US" sz="1800" dirty="0"/>
              <a:t> </a:t>
            </a:r>
            <a:r>
              <a:rPr lang="en-US" sz="1800" dirty="0" err="1"/>
              <a:t>mx</a:t>
            </a:r>
            <a:r>
              <a:rPr lang="en-US" sz="1800" dirty="0" err="1">
                <a:solidFill>
                  <a:srgbClr val="666666"/>
                </a:solidFill>
              </a:rPr>
              <a:t>.</a:t>
            </a:r>
            <a:r>
              <a:rPr lang="en-US" sz="1800" dirty="0" err="1"/>
              <a:t>lr_scheduler</a:t>
            </a:r>
            <a:r>
              <a:rPr lang="en-US" sz="1800" dirty="0" err="1">
                <a:solidFill>
                  <a:srgbClr val="666666"/>
                </a:solidFill>
              </a:rPr>
              <a:t>.</a:t>
            </a:r>
            <a:r>
              <a:rPr lang="en-US" sz="1800" dirty="0" err="1"/>
              <a:t>FactorScheduler</a:t>
            </a:r>
            <a:r>
              <a:rPr lang="en-US" sz="1800" dirty="0"/>
              <a:t>(step</a:t>
            </a:r>
            <a:r>
              <a:rPr lang="en-US" sz="1800" dirty="0">
                <a:solidFill>
                  <a:srgbClr val="666666"/>
                </a:solidFill>
              </a:rPr>
              <a:t>=</a:t>
            </a:r>
            <a:r>
              <a:rPr lang="en-US" sz="1800" dirty="0">
                <a:solidFill>
                  <a:srgbClr val="208050"/>
                </a:solidFill>
              </a:rPr>
              <a:t>250</a:t>
            </a:r>
            <a:r>
              <a:rPr lang="en-US" sz="1800" dirty="0"/>
              <a:t>, factor</a:t>
            </a:r>
            <a:r>
              <a:rPr lang="en-US" sz="1800" dirty="0">
                <a:solidFill>
                  <a:srgbClr val="666666"/>
                </a:solidFill>
              </a:rPr>
              <a:t>=</a:t>
            </a:r>
            <a:r>
              <a:rPr lang="en-US" sz="1800" dirty="0">
                <a:solidFill>
                  <a:srgbClr val="208050"/>
                </a:solidFill>
              </a:rPr>
              <a:t>0.5</a:t>
            </a:r>
            <a:r>
              <a:rPr lang="en-US" sz="1800" dirty="0"/>
              <a:t>) </a:t>
            </a:r>
            <a:r>
              <a:rPr lang="en-US" sz="1800" dirty="0" err="1"/>
              <a:t>schedule</a:t>
            </a:r>
            <a:r>
              <a:rPr lang="en-US" sz="1800" dirty="0" err="1">
                <a:solidFill>
                  <a:srgbClr val="666666"/>
                </a:solidFill>
              </a:rPr>
              <a:t>.</a:t>
            </a:r>
            <a:r>
              <a:rPr lang="en-US" sz="1800" dirty="0" err="1"/>
              <a:t>base_lr</a:t>
            </a:r>
            <a:r>
              <a:rPr lang="en-US" sz="1800" dirty="0"/>
              <a:t> </a:t>
            </a:r>
            <a:r>
              <a:rPr lang="en-US" sz="1800" dirty="0">
                <a:solidFill>
                  <a:srgbClr val="666666"/>
                </a:solidFill>
              </a:rPr>
              <a:t>=</a:t>
            </a:r>
            <a:r>
              <a:rPr lang="en-US" sz="1800" dirty="0"/>
              <a:t> </a:t>
            </a:r>
            <a:r>
              <a:rPr lang="en-US" sz="1800" dirty="0">
                <a:solidFill>
                  <a:srgbClr val="208050"/>
                </a:solidFill>
              </a:rPr>
              <a:t>1</a:t>
            </a:r>
            <a:r>
              <a:rPr lang="en-US" sz="1800" dirty="0"/>
              <a:t> </a:t>
            </a:r>
          </a:p>
          <a:p>
            <a:r>
              <a:rPr lang="en-US" sz="1800" dirty="0" err="1"/>
              <a:t>plot_schedule</a:t>
            </a:r>
            <a:r>
              <a:rPr lang="en-US" sz="1800" dirty="0"/>
              <a:t>(schedule)</a:t>
            </a:r>
          </a:p>
        </p:txBody>
      </p:sp>
      <p:sp>
        <p:nvSpPr>
          <p:cNvPr id="11" name="Rectangle 10">
            <a:extLst>
              <a:ext uri="{FF2B5EF4-FFF2-40B4-BE49-F238E27FC236}">
                <a16:creationId xmlns:a16="http://schemas.microsoft.com/office/drawing/2014/main" id="{139F3A5D-4A30-1744-AF9A-903C3A782022}"/>
              </a:ext>
            </a:extLst>
          </p:cNvPr>
          <p:cNvSpPr/>
          <p:nvPr/>
        </p:nvSpPr>
        <p:spPr>
          <a:xfrm>
            <a:off x="2626467" y="7030661"/>
            <a:ext cx="10291865" cy="426892"/>
          </a:xfrm>
          <a:prstGeom prst="rect">
            <a:avLst/>
          </a:prstGeom>
        </p:spPr>
        <p:txBody>
          <a:bodyPr wrap="square">
            <a:spAutoFit/>
          </a:bodyPr>
          <a:lstStyle/>
          <a:p>
            <a:r>
              <a:rPr lang="en-US" dirty="0">
                <a:hlinkClick r:id="rId4"/>
              </a:rPr>
              <a:t>https://mxnet.incubator.apache.org/tutorials/gluon/learning_rate_schedules.html</a:t>
            </a:r>
            <a:r>
              <a:rPr lang="en-US" dirty="0"/>
              <a:t> </a:t>
            </a:r>
          </a:p>
        </p:txBody>
      </p:sp>
    </p:spTree>
    <p:extLst>
      <p:ext uri="{BB962C8B-B14F-4D97-AF65-F5344CB8AC3E}">
        <p14:creationId xmlns:p14="http://schemas.microsoft.com/office/powerpoint/2010/main" val="12083826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a:t>
            </a:r>
          </a:p>
        </p:txBody>
      </p:sp>
    </p:spTree>
    <p:extLst>
      <p:ext uri="{BB962C8B-B14F-4D97-AF65-F5344CB8AC3E}">
        <p14:creationId xmlns:p14="http://schemas.microsoft.com/office/powerpoint/2010/main" val="62974107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189B1-4F02-9D48-B41F-41F819334C1E}"/>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DB8D972C-00DE-1841-B171-296748343984}"/>
              </a:ext>
            </a:extLst>
          </p:cNvPr>
          <p:cNvSpPr>
            <a:spLocks noGrp="1"/>
          </p:cNvSpPr>
          <p:nvPr>
            <p:ph idx="1"/>
          </p:nvPr>
        </p:nvSpPr>
        <p:spPr>
          <a:xfrm>
            <a:off x="323089" y="1427015"/>
            <a:ext cx="13984225" cy="2708434"/>
          </a:xfrm>
        </p:spPr>
        <p:txBody>
          <a:bodyPr/>
          <a:lstStyle/>
          <a:p>
            <a:pPr marL="457200" indent="-457200">
              <a:buFont typeface="Arial" panose="020B0604020202020204" pitchFamily="34" charset="0"/>
              <a:buChar char="•"/>
            </a:pPr>
            <a:r>
              <a:rPr lang="en-US" dirty="0"/>
              <a:t>I/O is your main bottleneck. Using multiple workers can easily double your speed and reduce jittery GPU utilization</a:t>
            </a:r>
          </a:p>
          <a:p>
            <a:pPr marL="457200" indent="-457200">
              <a:buFont typeface="Arial" panose="020B0604020202020204" pitchFamily="34" charset="0"/>
              <a:buChar char="•"/>
            </a:pPr>
            <a:r>
              <a:rPr lang="en-US" dirty="0"/>
              <a:t>Binary input format can improve performance by orders of magnitude. </a:t>
            </a:r>
          </a:p>
          <a:p>
            <a:pPr marL="457200" indent="-457200">
              <a:buFont typeface="Arial" panose="020B0604020202020204" pitchFamily="34" charset="0"/>
              <a:buChar char="•"/>
            </a:pPr>
            <a:r>
              <a:rPr lang="en-US" dirty="0"/>
              <a:t>Hybridizing your network can significantly reduce training time. It is most effective for shallow networks with small batch-size (inference).</a:t>
            </a:r>
          </a:p>
        </p:txBody>
      </p:sp>
    </p:spTree>
    <p:extLst>
      <p:ext uri="{BB962C8B-B14F-4D97-AF65-F5344CB8AC3E}">
        <p14:creationId xmlns:p14="http://schemas.microsoft.com/office/powerpoint/2010/main" val="311471515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189B1-4F02-9D48-B41F-41F819334C1E}"/>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DB8D972C-00DE-1841-B171-296748343984}"/>
              </a:ext>
            </a:extLst>
          </p:cNvPr>
          <p:cNvSpPr>
            <a:spLocks noGrp="1"/>
          </p:cNvSpPr>
          <p:nvPr>
            <p:ph idx="1"/>
          </p:nvPr>
        </p:nvSpPr>
        <p:spPr>
          <a:xfrm>
            <a:off x="323089" y="1427015"/>
            <a:ext cx="13984225" cy="3594830"/>
          </a:xfrm>
        </p:spPr>
        <p:txBody>
          <a:bodyPr/>
          <a:lstStyle/>
          <a:p>
            <a:pPr marL="457200" indent="-457200">
              <a:buFont typeface="Arial" panose="020B0604020202020204" pitchFamily="34" charset="0"/>
              <a:buChar char="•"/>
            </a:pPr>
            <a:r>
              <a:rPr lang="en-US" dirty="0"/>
              <a:t>Mixed precision training can halve the training time. Using </a:t>
            </a:r>
            <a:r>
              <a:rPr lang="en-US" dirty="0" err="1">
                <a:latin typeface="Courier New" panose="02070309020205020404" pitchFamily="49" charset="0"/>
                <a:cs typeface="Courier New" panose="02070309020205020404" pitchFamily="49" charset="0"/>
              </a:rPr>
              <a:t>multi_precision</a:t>
            </a:r>
            <a:r>
              <a:rPr lang="en-US" dirty="0">
                <a:latin typeface="Courier New" panose="02070309020205020404" pitchFamily="49" charset="0"/>
                <a:cs typeface="Courier New" panose="02070309020205020404" pitchFamily="49" charset="0"/>
              </a:rPr>
              <a:t> </a:t>
            </a:r>
            <a:r>
              <a:rPr lang="en-US" dirty="0"/>
              <a:t>option for your optimizer helps increase accuracy.</a:t>
            </a:r>
          </a:p>
          <a:p>
            <a:pPr marL="457200" indent="-457200">
              <a:buFont typeface="Arial" panose="020B0604020202020204" pitchFamily="34" charset="0"/>
              <a:buChar char="•"/>
            </a:pPr>
            <a:r>
              <a:rPr lang="en-US" dirty="0"/>
              <a:t>Large batch sizes can reduce training time in orders of magnitude but can reduce accuracy. Using correct optimizer and learning rate scheduling helps with regaining accuracy.</a:t>
            </a:r>
          </a:p>
          <a:p>
            <a:pPr marL="457200" indent="-457200">
              <a:buFont typeface="Arial" panose="020B0604020202020204" pitchFamily="34" charset="0"/>
              <a:buChar char="•"/>
            </a:pPr>
            <a:r>
              <a:rPr lang="en-US" dirty="0"/>
              <a:t>Mode GPU is not always a good idea. Choose the right number of GPUs based on your data and your networks.</a:t>
            </a:r>
          </a:p>
        </p:txBody>
      </p:sp>
    </p:spTree>
    <p:extLst>
      <p:ext uri="{BB962C8B-B14F-4D97-AF65-F5344CB8AC3E}">
        <p14:creationId xmlns:p14="http://schemas.microsoft.com/office/powerpoint/2010/main" val="171424078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98863235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Optimization</a:t>
            </a:r>
          </a:p>
        </p:txBody>
      </p:sp>
    </p:spTree>
    <p:extLst>
      <p:ext uri="{BB962C8B-B14F-4D97-AF65-F5344CB8AC3E}">
        <p14:creationId xmlns:p14="http://schemas.microsoft.com/office/powerpoint/2010/main" val="361487495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Gradient Descent</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a:xfrm>
            <a:off x="323088" y="2024419"/>
            <a:ext cx="6733031" cy="1181862"/>
          </a:xfrm>
        </p:spPr>
        <p:txBody>
          <a:bodyPr/>
          <a:lstStyle/>
          <a:p>
            <a:pPr marL="457200" indent="-457200">
              <a:buFont typeface="Arial" panose="020B0604020202020204" pitchFamily="34" charset="0"/>
              <a:buChar char="•"/>
            </a:pPr>
            <a:r>
              <a:rPr lang="en-US" dirty="0"/>
              <a:t>After training over data we sill have an error surface.</a:t>
            </a:r>
          </a:p>
        </p:txBody>
      </p:sp>
      <p:pic>
        <p:nvPicPr>
          <p:cNvPr id="2" name="Picture 1">
            <a:extLst>
              <a:ext uri="{FF2B5EF4-FFF2-40B4-BE49-F238E27FC236}">
                <a16:creationId xmlns:a16="http://schemas.microsoft.com/office/drawing/2014/main" id="{4C3188CC-5F2A-0640-8566-FFD93764E447}"/>
              </a:ext>
            </a:extLst>
          </p:cNvPr>
          <p:cNvPicPr>
            <a:picLocks noChangeAspect="1"/>
          </p:cNvPicPr>
          <p:nvPr/>
        </p:nvPicPr>
        <p:blipFill>
          <a:blip r:embed="rId2"/>
          <a:stretch>
            <a:fillRect/>
          </a:stretch>
        </p:blipFill>
        <p:spPr>
          <a:xfrm>
            <a:off x="7315200" y="1984248"/>
            <a:ext cx="6425117" cy="4298388"/>
          </a:xfrm>
          <a:prstGeom prst="rect">
            <a:avLst/>
          </a:prstGeom>
        </p:spPr>
      </p:pic>
    </p:spTree>
    <p:extLst>
      <p:ext uri="{BB962C8B-B14F-4D97-AF65-F5344CB8AC3E}">
        <p14:creationId xmlns:p14="http://schemas.microsoft.com/office/powerpoint/2010/main" val="363598671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Gradient Descent</a:t>
            </a:r>
          </a:p>
        </p:txBody>
      </p:sp>
      <p:pic>
        <p:nvPicPr>
          <p:cNvPr id="2" name="Picture 1">
            <a:extLst>
              <a:ext uri="{FF2B5EF4-FFF2-40B4-BE49-F238E27FC236}">
                <a16:creationId xmlns:a16="http://schemas.microsoft.com/office/drawing/2014/main" id="{4C3188CC-5F2A-0640-8566-FFD93764E447}"/>
              </a:ext>
            </a:extLst>
          </p:cNvPr>
          <p:cNvPicPr>
            <a:picLocks noChangeAspect="1"/>
          </p:cNvPicPr>
          <p:nvPr/>
        </p:nvPicPr>
        <p:blipFill>
          <a:blip r:embed="rId2"/>
          <a:stretch>
            <a:fillRect/>
          </a:stretch>
        </p:blipFill>
        <p:spPr>
          <a:xfrm>
            <a:off x="7315200" y="1984248"/>
            <a:ext cx="6425117" cy="4298388"/>
          </a:xfrm>
          <a:prstGeom prst="rect">
            <a:avLst/>
          </a:prstGeom>
        </p:spPr>
      </p:pic>
      <p:grpSp>
        <p:nvGrpSpPr>
          <p:cNvPr id="10" name="Group 9">
            <a:extLst>
              <a:ext uri="{FF2B5EF4-FFF2-40B4-BE49-F238E27FC236}">
                <a16:creationId xmlns:a16="http://schemas.microsoft.com/office/drawing/2014/main" id="{E432B1B4-0F56-AB42-A539-F7458A9A29D5}"/>
              </a:ext>
            </a:extLst>
          </p:cNvPr>
          <p:cNvGrpSpPr/>
          <p:nvPr/>
        </p:nvGrpSpPr>
        <p:grpSpPr>
          <a:xfrm>
            <a:off x="8314037" y="2216967"/>
            <a:ext cx="5096199" cy="3164694"/>
            <a:chOff x="7800431" y="1925163"/>
            <a:chExt cx="5096199" cy="3164694"/>
          </a:xfrm>
        </p:grpSpPr>
        <p:pic>
          <p:nvPicPr>
            <p:cNvPr id="5" name="Picture 4">
              <a:extLst>
                <a:ext uri="{FF2B5EF4-FFF2-40B4-BE49-F238E27FC236}">
                  <a16:creationId xmlns:a16="http://schemas.microsoft.com/office/drawing/2014/main" id="{26DCFBF8-D10B-EE46-AE12-7ABC1FEA4A5A}"/>
                </a:ext>
              </a:extLst>
            </p:cNvPr>
            <p:cNvPicPr>
              <a:picLocks noChangeAspect="1"/>
            </p:cNvPicPr>
            <p:nvPr/>
          </p:nvPicPr>
          <p:blipFill>
            <a:blip r:embed="rId3">
              <a:alphaModFix amt="30000"/>
            </a:blip>
            <a:stretch>
              <a:fillRect/>
            </a:stretch>
          </p:blipFill>
          <p:spPr>
            <a:xfrm rot="20833660">
              <a:off x="7800431" y="2359357"/>
              <a:ext cx="4203700" cy="2730500"/>
            </a:xfrm>
            <a:prstGeom prst="rect">
              <a:avLst/>
            </a:prstGeom>
          </p:spPr>
        </p:pic>
        <p:pic>
          <p:nvPicPr>
            <p:cNvPr id="6" name="Picture 5">
              <a:extLst>
                <a:ext uri="{FF2B5EF4-FFF2-40B4-BE49-F238E27FC236}">
                  <a16:creationId xmlns:a16="http://schemas.microsoft.com/office/drawing/2014/main" id="{308B0943-2B07-2D42-93A7-C84332163415}"/>
                </a:ext>
              </a:extLst>
            </p:cNvPr>
            <p:cNvPicPr>
              <a:picLocks noChangeAspect="1"/>
            </p:cNvPicPr>
            <p:nvPr/>
          </p:nvPicPr>
          <p:blipFill>
            <a:blip r:embed="rId4">
              <a:alphaModFix amt="30000"/>
            </a:blip>
            <a:stretch>
              <a:fillRect/>
            </a:stretch>
          </p:blipFill>
          <p:spPr>
            <a:xfrm rot="4620000">
              <a:off x="11644846" y="2721276"/>
              <a:ext cx="1556037" cy="947531"/>
            </a:xfrm>
            <a:prstGeom prst="rect">
              <a:avLst/>
            </a:prstGeom>
          </p:spPr>
        </p:pic>
        <p:pic>
          <p:nvPicPr>
            <p:cNvPr id="7" name="Picture 6">
              <a:extLst>
                <a:ext uri="{FF2B5EF4-FFF2-40B4-BE49-F238E27FC236}">
                  <a16:creationId xmlns:a16="http://schemas.microsoft.com/office/drawing/2014/main" id="{A9CC5392-014A-F94E-AD43-6A1001B1C5E2}"/>
                </a:ext>
              </a:extLst>
            </p:cNvPr>
            <p:cNvPicPr>
              <a:picLocks noChangeAspect="1"/>
            </p:cNvPicPr>
            <p:nvPr/>
          </p:nvPicPr>
          <p:blipFill>
            <a:blip r:embed="rId5">
              <a:alphaModFix amt="30000"/>
            </a:blip>
            <a:stretch>
              <a:fillRect/>
            </a:stretch>
          </p:blipFill>
          <p:spPr>
            <a:xfrm rot="20820000">
              <a:off x="9260050" y="1925163"/>
              <a:ext cx="482600" cy="482600"/>
            </a:xfrm>
            <a:prstGeom prst="rect">
              <a:avLst/>
            </a:prstGeom>
          </p:spPr>
        </p:pic>
      </p:grpSp>
      <p:sp>
        <p:nvSpPr>
          <p:cNvPr id="31" name="Text Placeholder 3">
            <a:extLst>
              <a:ext uri="{FF2B5EF4-FFF2-40B4-BE49-F238E27FC236}">
                <a16:creationId xmlns:a16="http://schemas.microsoft.com/office/drawing/2014/main" id="{891C61C3-D37D-7744-8355-4C9ABB6FC22E}"/>
              </a:ext>
            </a:extLst>
          </p:cNvPr>
          <p:cNvSpPr txBox="1">
            <a:spLocks/>
          </p:cNvSpPr>
          <p:nvPr/>
        </p:nvSpPr>
        <p:spPr>
          <a:xfrm>
            <a:off x="323088" y="2024419"/>
            <a:ext cx="6733031" cy="2609945"/>
          </a:xfrm>
          <a:prstGeom prst="rect">
            <a:avLst/>
          </a:prstGeom>
        </p:spPr>
        <p:txBody>
          <a:bodyPr vert="horz" wrap="square" lIns="182880" tIns="146304" rIns="182880" bIns="146304"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marL="457200" indent="-457200">
              <a:buFont typeface="Arial" pitchFamily="34" charset="0"/>
              <a:buChar char="•"/>
            </a:pPr>
            <a:r>
              <a:rPr lang="en-US"/>
              <a:t>After training over data we sill have an error surface.</a:t>
            </a:r>
          </a:p>
          <a:p>
            <a:pPr marL="457200" indent="-457200">
              <a:buFont typeface="Arial" pitchFamily="34" charset="0"/>
              <a:buChar char="•"/>
            </a:pPr>
            <a:r>
              <a:rPr lang="en-US"/>
              <a:t>The goal of optimization is to reach the minima of the surface, and thus reducing error</a:t>
            </a:r>
            <a:endParaRPr lang="en-US" dirty="0"/>
          </a:p>
        </p:txBody>
      </p:sp>
    </p:spTree>
    <p:extLst>
      <p:ext uri="{BB962C8B-B14F-4D97-AF65-F5344CB8AC3E}">
        <p14:creationId xmlns:p14="http://schemas.microsoft.com/office/powerpoint/2010/main" val="194131284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a:t>Loss Function</a:t>
            </a:r>
            <a:endParaRPr lang="en-US" dirty="0"/>
          </a:p>
        </p:txBody>
      </p:sp>
      <mc:AlternateContent xmlns:mc="http://schemas.openxmlformats.org/markup-compatibility/2006" xmlns:a14="http://schemas.microsoft.com/office/drawing/2010/main">
        <mc:Choice Requires="a14">
          <p:sp>
            <p:nvSpPr>
              <p:cNvPr id="31" name="Text Placeholder 3">
                <a:extLst>
                  <a:ext uri="{FF2B5EF4-FFF2-40B4-BE49-F238E27FC236}">
                    <a16:creationId xmlns:a16="http://schemas.microsoft.com/office/drawing/2014/main" id="{891C61C3-D37D-7744-8355-4C9ABB6FC22E}"/>
                  </a:ext>
                </a:extLst>
              </p:cNvPr>
              <p:cNvSpPr txBox="1">
                <a:spLocks/>
              </p:cNvSpPr>
              <p:nvPr/>
            </p:nvSpPr>
            <p:spPr>
              <a:xfrm>
                <a:off x="323088" y="2024419"/>
                <a:ext cx="6733031" cy="5909310"/>
              </a:xfrm>
              <a:prstGeom prst="rect">
                <a:avLst/>
              </a:prstGeom>
            </p:spPr>
            <p:txBody>
              <a:bodyPr vert="horz" wrap="square" lIns="182880" tIns="146304" rIns="182880" bIns="146304"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marL="457200" indent="-457200">
                  <a:buFont typeface="Arial" pitchFamily="34" charset="0"/>
                  <a:buChar char="•"/>
                </a:pPr>
                <a:r>
                  <a:rPr lang="en-US" dirty="0"/>
                  <a:t>Loss Function, </a:t>
                </a:r>
                <a14:m>
                  <m:oMath xmlns:m="http://schemas.openxmlformats.org/officeDocument/2006/math">
                    <m:r>
                      <a:rPr lang="en-US" b="0" i="1" smtClean="0">
                        <a:latin typeface="Cambria Math" panose="02040503050406030204" pitchFamily="18" charset="0"/>
                      </a:rPr>
                      <m:t>𝐽</m:t>
                    </m:r>
                  </m:oMath>
                </a14:m>
                <a:r>
                  <a:rPr lang="en-US" dirty="0"/>
                  <a:t>, is a measure of how well an algorithm models a dataset.</a:t>
                </a:r>
              </a:p>
              <a:p>
                <a:pPr marL="457200" indent="-457200">
                  <a:buFont typeface="Arial" pitchFamily="34" charset="0"/>
                  <a:buChar char="•"/>
                </a:pPr>
                <a:r>
                  <a:rPr lang="en-US" dirty="0"/>
                  <a:t>There are several loss functions and one can combine them. Some of the more popular loss functions are RMST, Hinge, L1, L2, … </a:t>
                </a:r>
              </a:p>
              <a:p>
                <a:pPr marL="457200" indent="-457200">
                  <a:buFont typeface="Arial" pitchFamily="34" charset="0"/>
                  <a:buChar char="•"/>
                </a:pPr>
                <a:r>
                  <a:rPr lang="en-US" dirty="0"/>
                  <a:t>For more information please check: </a:t>
                </a:r>
                <a:r>
                  <a:rPr lang="en-US" b="1" dirty="0">
                    <a:hlinkClick r:id="rId2"/>
                  </a:rPr>
                  <a:t>https://tinyurl.com/y7c6ub5k</a:t>
                </a:r>
                <a:r>
                  <a:rPr lang="en-US" b="1" dirty="0"/>
                  <a:t> </a:t>
                </a:r>
                <a:endParaRPr lang="en-US" dirty="0"/>
              </a:p>
              <a:p>
                <a:endParaRPr lang="en-US" dirty="0"/>
              </a:p>
            </p:txBody>
          </p:sp>
        </mc:Choice>
        <mc:Fallback xmlns="">
          <p:sp>
            <p:nvSpPr>
              <p:cNvPr id="31" name="Text Placeholder 3">
                <a:extLst>
                  <a:ext uri="{FF2B5EF4-FFF2-40B4-BE49-F238E27FC236}">
                    <a16:creationId xmlns:a16="http://schemas.microsoft.com/office/drawing/2014/main" id="{891C61C3-D37D-7744-8355-4C9ABB6FC22E}"/>
                  </a:ext>
                </a:extLst>
              </p:cNvPr>
              <p:cNvSpPr txBox="1">
                <a:spLocks noRot="1" noChangeAspect="1" noMove="1" noResize="1" noEditPoints="1" noAdjustHandles="1" noChangeArrowheads="1" noChangeShapeType="1" noTextEdit="1"/>
              </p:cNvSpPr>
              <p:nvPr/>
            </p:nvSpPr>
            <p:spPr>
              <a:xfrm>
                <a:off x="323088" y="2024419"/>
                <a:ext cx="6733031" cy="5909310"/>
              </a:xfrm>
              <a:prstGeom prst="rect">
                <a:avLst/>
              </a:prstGeom>
              <a:blipFill>
                <a:blip r:embed="rId3"/>
                <a:stretch>
                  <a:fillRect l="-188" t="-428" r="-2256"/>
                </a:stretch>
              </a:blipFill>
            </p:spPr>
            <p:txBody>
              <a:bodyPr/>
              <a:lstStyle/>
              <a:p>
                <a:r>
                  <a:rPr lang="en-US">
                    <a:noFill/>
                  </a:rPr>
                  <a:t> </a:t>
                </a:r>
              </a:p>
            </p:txBody>
          </p:sp>
        </mc:Fallback>
      </mc:AlternateContent>
      <p:pic>
        <p:nvPicPr>
          <p:cNvPr id="40" name="Picture 39">
            <a:extLst>
              <a:ext uri="{FF2B5EF4-FFF2-40B4-BE49-F238E27FC236}">
                <a16:creationId xmlns:a16="http://schemas.microsoft.com/office/drawing/2014/main" id="{83B8118E-62DC-4B4D-9A56-B7FB91360FF0}"/>
              </a:ext>
            </a:extLst>
          </p:cNvPr>
          <p:cNvPicPr>
            <a:picLocks noChangeAspect="1"/>
          </p:cNvPicPr>
          <p:nvPr/>
        </p:nvPicPr>
        <p:blipFill>
          <a:blip r:embed="rId4"/>
          <a:stretch>
            <a:fillRect/>
          </a:stretch>
        </p:blipFill>
        <p:spPr>
          <a:xfrm>
            <a:off x="7315200" y="1984248"/>
            <a:ext cx="6177898" cy="4114800"/>
          </a:xfrm>
          <a:prstGeom prst="rect">
            <a:avLst/>
          </a:prstGeom>
        </p:spPr>
      </p:pic>
      <p:cxnSp>
        <p:nvCxnSpPr>
          <p:cNvPr id="42" name="Straight Connector 41">
            <a:extLst>
              <a:ext uri="{FF2B5EF4-FFF2-40B4-BE49-F238E27FC236}">
                <a16:creationId xmlns:a16="http://schemas.microsoft.com/office/drawing/2014/main" id="{C3198E95-9BDD-D546-A6A8-77DE4FF73396}"/>
              </a:ext>
            </a:extLst>
          </p:cNvPr>
          <p:cNvCxnSpPr>
            <a:cxnSpLocks/>
          </p:cNvCxnSpPr>
          <p:nvPr/>
        </p:nvCxnSpPr>
        <p:spPr>
          <a:xfrm>
            <a:off x="11708780" y="2865863"/>
            <a:ext cx="206995" cy="3990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3152F15-E6E7-5543-BBCF-157F1FA454CC}"/>
              </a:ext>
            </a:extLst>
          </p:cNvPr>
          <p:cNvCxnSpPr>
            <a:cxnSpLocks/>
          </p:cNvCxnSpPr>
          <p:nvPr/>
        </p:nvCxnSpPr>
        <p:spPr>
          <a:xfrm>
            <a:off x="12551455" y="3006254"/>
            <a:ext cx="206995" cy="3990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40907FB-2FCA-294D-A97F-E9FC2269AAF5}"/>
              </a:ext>
            </a:extLst>
          </p:cNvPr>
          <p:cNvCxnSpPr>
            <a:cxnSpLocks/>
          </p:cNvCxnSpPr>
          <p:nvPr/>
        </p:nvCxnSpPr>
        <p:spPr>
          <a:xfrm>
            <a:off x="9868829" y="3791415"/>
            <a:ext cx="236731" cy="3997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BBCB409-7E90-BB4A-AAF0-56CD1732EEC7}"/>
              </a:ext>
            </a:extLst>
          </p:cNvPr>
          <p:cNvCxnSpPr>
            <a:cxnSpLocks/>
          </p:cNvCxnSpPr>
          <p:nvPr/>
        </p:nvCxnSpPr>
        <p:spPr>
          <a:xfrm>
            <a:off x="11047660" y="2489076"/>
            <a:ext cx="482701" cy="9162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5C2A832-F0ED-A348-AE67-C091A634B34B}"/>
                  </a:ext>
                </a:extLst>
              </p:cNvPr>
              <p:cNvSpPr txBox="1"/>
              <p:nvPr/>
            </p:nvSpPr>
            <p:spPr>
              <a:xfrm>
                <a:off x="7315200" y="2152060"/>
                <a:ext cx="1401153" cy="1482457"/>
              </a:xfrm>
              <a:prstGeom prst="rect">
                <a:avLst/>
              </a:prstGeom>
              <a:noFill/>
            </p:spPr>
            <p:txBody>
              <a:bodyPr wrap="none" lIns="0" tIns="0" rIns="0" bIns="0" rtlCol="0">
                <a:spAutoFit/>
              </a:bodyPr>
              <a:lstStyle/>
              <a:p>
                <a:pPr>
                  <a:lnSpc>
                    <a:spcPct val="90000"/>
                  </a:lnSpc>
                  <a:spcAft>
                    <a:spcPts val="1800"/>
                  </a:spcAft>
                </a:pPr>
                <a14:m>
                  <m:oMathPara xmlns:m="http://schemas.openxmlformats.org/officeDocument/2006/math">
                    <m:oMathParaPr>
                      <m:jc m:val="centerGroup"/>
                    </m:oMathParaPr>
                    <m:oMath xmlns:m="http://schemas.openxmlformats.org/officeDocument/2006/math">
                      <m:r>
                        <a:rPr lang="en-US" sz="1800" b="0" i="1" smtClean="0">
                          <a:gradFill>
                            <a:gsLst>
                              <a:gs pos="2917">
                                <a:schemeClr val="tx1"/>
                              </a:gs>
                              <a:gs pos="30000">
                                <a:schemeClr val="tx1"/>
                              </a:gs>
                            </a:gsLst>
                            <a:lin ang="5400000" scaled="0"/>
                          </a:gradFill>
                          <a:latin typeface="Cambria Math" panose="02040503050406030204" pitchFamily="18" charset="0"/>
                        </a:rPr>
                        <m:t> </m:t>
                      </m:r>
                      <m:acc>
                        <m:accPr>
                          <m:chr m:val="̂"/>
                          <m:ctrlPr>
                            <a:rPr lang="en-US" sz="1800" b="0" i="1" smtClean="0">
                              <a:gradFill>
                                <a:gsLst>
                                  <a:gs pos="2917">
                                    <a:schemeClr val="tx1"/>
                                  </a:gs>
                                  <a:gs pos="30000">
                                    <a:schemeClr val="tx1"/>
                                  </a:gs>
                                </a:gsLst>
                                <a:lin ang="5400000" scaled="0"/>
                              </a:gradFill>
                              <a:latin typeface="Cambria Math" panose="02040503050406030204" pitchFamily="18" charset="0"/>
                            </a:rPr>
                          </m:ctrlPr>
                        </m:accPr>
                        <m:e>
                          <m:r>
                            <a:rPr lang="en-US" sz="1800" b="0" i="1" smtClean="0">
                              <a:gradFill>
                                <a:gsLst>
                                  <a:gs pos="2917">
                                    <a:schemeClr val="tx1"/>
                                  </a:gs>
                                  <a:gs pos="30000">
                                    <a:schemeClr val="tx1"/>
                                  </a:gs>
                                </a:gsLst>
                                <a:lin ang="5400000" scaled="0"/>
                              </a:gradFill>
                              <a:latin typeface="Cambria Math" panose="02040503050406030204" pitchFamily="18" charset="0"/>
                            </a:rPr>
                            <m:t>𝑦</m:t>
                          </m:r>
                        </m:e>
                      </m:acc>
                      <m:r>
                        <a:rPr lang="en-US" sz="1800" b="0" i="1" smtClean="0">
                          <a:gradFill>
                            <a:gsLst>
                              <a:gs pos="2917">
                                <a:schemeClr val="tx1"/>
                              </a:gs>
                              <a:gs pos="30000">
                                <a:schemeClr val="tx1"/>
                              </a:gs>
                            </a:gsLst>
                            <a:lin ang="5400000" scaled="0"/>
                          </a:gradFill>
                          <a:latin typeface="Cambria Math" panose="02040503050406030204" pitchFamily="18" charset="0"/>
                        </a:rPr>
                        <m:t>=</m:t>
                      </m:r>
                      <m:r>
                        <a:rPr lang="en-US" sz="1800" b="0" i="1" smtClean="0">
                          <a:gradFill>
                            <a:gsLst>
                              <a:gs pos="2917">
                                <a:schemeClr val="tx1"/>
                              </a:gs>
                              <a:gs pos="30000">
                                <a:schemeClr val="tx1"/>
                              </a:gs>
                            </a:gsLst>
                            <a:lin ang="5400000" scaled="0"/>
                          </a:gradFill>
                          <a:latin typeface="Cambria Math" panose="02040503050406030204" pitchFamily="18" charset="0"/>
                        </a:rPr>
                        <m:t>𝑥</m:t>
                      </m:r>
                      <m:r>
                        <a:rPr lang="en-US" sz="1800" b="0" i="1" smtClean="0">
                          <a:gradFill>
                            <a:gsLst>
                              <a:gs pos="2917">
                                <a:schemeClr val="tx1"/>
                              </a:gs>
                              <a:gs pos="30000">
                                <a:schemeClr val="tx1"/>
                              </a:gs>
                            </a:gsLst>
                            <a:lin ang="5400000" scaled="0"/>
                          </a:gradFill>
                          <a:latin typeface="Cambria Math" panose="02040503050406030204" pitchFamily="18" charset="0"/>
                        </a:rPr>
                        <m:t>.</m:t>
                      </m:r>
                      <m:r>
                        <a:rPr lang="en-US" sz="1800" b="0" i="1" smtClean="0">
                          <a:gradFill>
                            <a:gsLst>
                              <a:gs pos="2917">
                                <a:schemeClr val="tx1"/>
                              </a:gs>
                              <a:gs pos="30000">
                                <a:schemeClr val="tx1"/>
                              </a:gs>
                            </a:gsLst>
                            <a:lin ang="5400000" scaled="0"/>
                          </a:gradFill>
                          <a:latin typeface="Cambria Math" panose="02040503050406030204" pitchFamily="18" charset="0"/>
                        </a:rPr>
                        <m:t>𝑤</m:t>
                      </m:r>
                      <m:r>
                        <a:rPr lang="en-US" sz="1800" b="0" i="1" smtClean="0">
                          <a:gradFill>
                            <a:gsLst>
                              <a:gs pos="2917">
                                <a:schemeClr val="tx1"/>
                              </a:gs>
                              <a:gs pos="30000">
                                <a:schemeClr val="tx1"/>
                              </a:gs>
                            </a:gsLst>
                            <a:lin ang="5400000" scaled="0"/>
                          </a:gradFill>
                          <a:latin typeface="Cambria Math" panose="02040503050406030204" pitchFamily="18" charset="0"/>
                        </a:rPr>
                        <m:t>+</m:t>
                      </m:r>
                      <m:r>
                        <a:rPr lang="en-US" sz="1800" b="0" i="1" smtClean="0">
                          <a:gradFill>
                            <a:gsLst>
                              <a:gs pos="2917">
                                <a:schemeClr val="tx1"/>
                              </a:gs>
                              <a:gs pos="30000">
                                <a:schemeClr val="tx1"/>
                              </a:gs>
                            </a:gsLst>
                            <a:lin ang="5400000" scaled="0"/>
                          </a:gradFill>
                          <a:latin typeface="Cambria Math" panose="02040503050406030204" pitchFamily="18" charset="0"/>
                        </a:rPr>
                        <m:t>𝑏</m:t>
                      </m:r>
                    </m:oMath>
                  </m:oMathPara>
                </a14:m>
                <a:endParaRPr lang="en-US" sz="1800" b="0" i="1" dirty="0">
                  <a:gradFill>
                    <a:gsLst>
                      <a:gs pos="2917">
                        <a:schemeClr val="tx1"/>
                      </a:gs>
                      <a:gs pos="30000">
                        <a:schemeClr val="tx1"/>
                      </a:gs>
                    </a:gsLst>
                    <a:lin ang="5400000" scaled="0"/>
                  </a:gradFill>
                  <a:latin typeface="Cambria Math" panose="02040503050406030204" pitchFamily="18" charset="0"/>
                </a:endParaRPr>
              </a:p>
              <a:p>
                <a:pPr>
                  <a:lnSpc>
                    <a:spcPct val="90000"/>
                  </a:lnSpc>
                  <a:spcAft>
                    <a:spcPts val="1800"/>
                  </a:spcAft>
                </a:pPr>
                <a14:m>
                  <m:oMathPara xmlns:m="http://schemas.openxmlformats.org/officeDocument/2006/math">
                    <m:oMathParaPr>
                      <m:jc m:val="centerGroup"/>
                    </m:oMathParaPr>
                    <m:oMath xmlns:m="http://schemas.openxmlformats.org/officeDocument/2006/math">
                      <m:r>
                        <a:rPr lang="en-US" sz="1800" b="0" i="1" smtClean="0">
                          <a:gradFill>
                            <a:gsLst>
                              <a:gs pos="2917">
                                <a:schemeClr val="tx1"/>
                              </a:gs>
                              <a:gs pos="30000">
                                <a:schemeClr val="tx1"/>
                              </a:gs>
                            </a:gsLst>
                            <a:lin ang="5400000" scaled="0"/>
                          </a:gradFill>
                          <a:latin typeface="Cambria Math" panose="02040503050406030204" pitchFamily="18" charset="0"/>
                        </a:rPr>
                        <m:t>𝐽</m:t>
                      </m:r>
                      <m:r>
                        <a:rPr lang="en-US" sz="1800" b="0" i="1" smtClean="0">
                          <a:gradFill>
                            <a:gsLst>
                              <a:gs pos="2917">
                                <a:schemeClr val="tx1"/>
                              </a:gs>
                              <a:gs pos="30000">
                                <a:schemeClr val="tx1"/>
                              </a:gs>
                            </a:gsLst>
                            <a:lin ang="5400000" scaled="0"/>
                          </a:gradFill>
                          <a:latin typeface="Cambria Math" panose="02040503050406030204" pitchFamily="18" charset="0"/>
                        </a:rPr>
                        <m:t>=</m:t>
                      </m:r>
                      <m:f>
                        <m:fPr>
                          <m:ctrlPr>
                            <a:rPr lang="en-US" sz="1800" b="0" i="1" smtClean="0">
                              <a:gradFill>
                                <a:gsLst>
                                  <a:gs pos="2917">
                                    <a:schemeClr val="tx1"/>
                                  </a:gs>
                                  <a:gs pos="30000">
                                    <a:schemeClr val="tx1"/>
                                  </a:gs>
                                </a:gsLst>
                                <a:lin ang="5400000" scaled="0"/>
                              </a:gradFill>
                              <a:latin typeface="Cambria Math" panose="02040503050406030204" pitchFamily="18" charset="0"/>
                            </a:rPr>
                          </m:ctrlPr>
                        </m:fPr>
                        <m:num>
                          <m:r>
                            <a:rPr lang="en-US" sz="1800" b="0" i="1" smtClean="0">
                              <a:gradFill>
                                <a:gsLst>
                                  <a:gs pos="2917">
                                    <a:schemeClr val="tx1"/>
                                  </a:gs>
                                  <a:gs pos="30000">
                                    <a:schemeClr val="tx1"/>
                                  </a:gs>
                                </a:gsLst>
                                <a:lin ang="5400000" scaled="0"/>
                              </a:gradFill>
                              <a:latin typeface="Cambria Math" panose="02040503050406030204" pitchFamily="18" charset="0"/>
                            </a:rPr>
                            <m:t>∑|</m:t>
                          </m:r>
                          <m:acc>
                            <m:accPr>
                              <m:chr m:val="̂"/>
                              <m:ctrlPr>
                                <a:rPr lang="en-US" sz="1800" b="0" i="1" smtClean="0">
                                  <a:gradFill>
                                    <a:gsLst>
                                      <a:gs pos="2917">
                                        <a:schemeClr val="tx1"/>
                                      </a:gs>
                                      <a:gs pos="30000">
                                        <a:schemeClr val="tx1"/>
                                      </a:gs>
                                    </a:gsLst>
                                    <a:lin ang="5400000" scaled="0"/>
                                  </a:gradFill>
                                  <a:latin typeface="Cambria Math" panose="02040503050406030204" pitchFamily="18" charset="0"/>
                                </a:rPr>
                              </m:ctrlPr>
                            </m:accPr>
                            <m:e>
                              <m:r>
                                <a:rPr lang="en-US" sz="1800" b="0" i="1" smtClean="0">
                                  <a:gradFill>
                                    <a:gsLst>
                                      <a:gs pos="2917">
                                        <a:schemeClr val="tx1"/>
                                      </a:gs>
                                      <a:gs pos="30000">
                                        <a:schemeClr val="tx1"/>
                                      </a:gs>
                                    </a:gsLst>
                                    <a:lin ang="5400000" scaled="0"/>
                                  </a:gradFill>
                                  <a:latin typeface="Cambria Math" panose="02040503050406030204" pitchFamily="18" charset="0"/>
                                </a:rPr>
                                <m:t>𝑦</m:t>
                              </m:r>
                            </m:e>
                          </m:acc>
                          <m:r>
                            <a:rPr lang="en-US" sz="1800" b="0" i="1" smtClean="0">
                              <a:gradFill>
                                <a:gsLst>
                                  <a:gs pos="2917">
                                    <a:schemeClr val="tx1"/>
                                  </a:gs>
                                  <a:gs pos="30000">
                                    <a:schemeClr val="tx1"/>
                                  </a:gs>
                                </a:gsLst>
                                <a:lin ang="5400000" scaled="0"/>
                              </a:gradFill>
                              <a:latin typeface="Cambria Math" panose="02040503050406030204" pitchFamily="18" charset="0"/>
                            </a:rPr>
                            <m:t>−</m:t>
                          </m:r>
                          <m:r>
                            <a:rPr lang="en-US" sz="1800" b="0" i="1" smtClean="0">
                              <a:gradFill>
                                <a:gsLst>
                                  <a:gs pos="2917">
                                    <a:schemeClr val="tx1"/>
                                  </a:gs>
                                  <a:gs pos="30000">
                                    <a:schemeClr val="tx1"/>
                                  </a:gs>
                                </a:gsLst>
                                <a:lin ang="5400000" scaled="0"/>
                              </a:gradFill>
                              <a:latin typeface="Cambria Math" panose="02040503050406030204" pitchFamily="18" charset="0"/>
                            </a:rPr>
                            <m:t>𝑦</m:t>
                          </m:r>
                          <m:r>
                            <a:rPr lang="en-US" sz="1800" b="0" i="1" smtClean="0">
                              <a:gradFill>
                                <a:gsLst>
                                  <a:gs pos="2917">
                                    <a:schemeClr val="tx1"/>
                                  </a:gs>
                                  <a:gs pos="30000">
                                    <a:schemeClr val="tx1"/>
                                  </a:gs>
                                </a:gsLst>
                                <a:lin ang="5400000" scaled="0"/>
                              </a:gradFill>
                              <a:latin typeface="Cambria Math" panose="02040503050406030204" pitchFamily="18" charset="0"/>
                            </a:rPr>
                            <m:t>|</m:t>
                          </m:r>
                        </m:num>
                        <m:den>
                          <m:r>
                            <a:rPr lang="en-US" sz="1800" b="0" i="1" smtClean="0">
                              <a:gradFill>
                                <a:gsLst>
                                  <a:gs pos="2917">
                                    <a:schemeClr val="tx1"/>
                                  </a:gs>
                                  <a:gs pos="30000">
                                    <a:schemeClr val="tx1"/>
                                  </a:gs>
                                </a:gsLst>
                                <a:lin ang="5400000" scaled="0"/>
                              </a:gradFill>
                              <a:latin typeface="Cambria Math" panose="02040503050406030204" pitchFamily="18" charset="0"/>
                            </a:rPr>
                            <m:t>𝑛</m:t>
                          </m:r>
                        </m:den>
                      </m:f>
                    </m:oMath>
                  </m:oMathPara>
                </a14:m>
                <a:endParaRPr lang="en-US" sz="1800" b="0" dirty="0">
                  <a:gradFill>
                    <a:gsLst>
                      <a:gs pos="2917">
                        <a:schemeClr val="tx1"/>
                      </a:gs>
                      <a:gs pos="30000">
                        <a:schemeClr val="tx1"/>
                      </a:gs>
                    </a:gsLst>
                    <a:lin ang="5400000" scaled="0"/>
                  </a:gradFill>
                </a:endParaRPr>
              </a:p>
              <a:p>
                <a:pPr>
                  <a:lnSpc>
                    <a:spcPct val="90000"/>
                  </a:lnSpc>
                  <a:spcAft>
                    <a:spcPts val="1800"/>
                  </a:spcAft>
                </a:pPr>
                <a:endParaRPr lang="en-US" sz="1800" dirty="0">
                  <a:gradFill>
                    <a:gsLst>
                      <a:gs pos="2917">
                        <a:schemeClr val="tx1"/>
                      </a:gs>
                      <a:gs pos="30000">
                        <a:schemeClr val="tx1"/>
                      </a:gs>
                    </a:gsLst>
                    <a:lin ang="5400000" scaled="0"/>
                  </a:gradFill>
                </a:endParaRPr>
              </a:p>
            </p:txBody>
          </p:sp>
        </mc:Choice>
        <mc:Fallback xmlns="">
          <p:sp>
            <p:nvSpPr>
              <p:cNvPr id="55" name="TextBox 54">
                <a:extLst>
                  <a:ext uri="{FF2B5EF4-FFF2-40B4-BE49-F238E27FC236}">
                    <a16:creationId xmlns:a16="http://schemas.microsoft.com/office/drawing/2014/main" id="{25C2A832-F0ED-A348-AE67-C091A634B34B}"/>
                  </a:ext>
                </a:extLst>
              </p:cNvPr>
              <p:cNvSpPr txBox="1">
                <a:spLocks noRot="1" noChangeAspect="1" noMove="1" noResize="1" noEditPoints="1" noAdjustHandles="1" noChangeArrowheads="1" noChangeShapeType="1" noTextEdit="1"/>
              </p:cNvSpPr>
              <p:nvPr/>
            </p:nvSpPr>
            <p:spPr>
              <a:xfrm>
                <a:off x="7315200" y="2152060"/>
                <a:ext cx="1401153" cy="148245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8997672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54EBF-92C7-904D-9E9B-D4BB597507AC}"/>
              </a:ext>
            </a:extLst>
          </p:cNvPr>
          <p:cNvSpPr>
            <a:spLocks noGrp="1"/>
          </p:cNvSpPr>
          <p:nvPr>
            <p:ph type="title"/>
          </p:nvPr>
        </p:nvSpPr>
        <p:spPr/>
        <p:txBody>
          <a:bodyPr/>
          <a:lstStyle/>
          <a:p>
            <a:r>
              <a:rPr lang="en-US"/>
              <a:t>Environment</a:t>
            </a:r>
          </a:p>
        </p:txBody>
      </p:sp>
      <p:sp>
        <p:nvSpPr>
          <p:cNvPr id="5" name="Content Placeholder 2">
            <a:extLst>
              <a:ext uri="{FF2B5EF4-FFF2-40B4-BE49-F238E27FC236}">
                <a16:creationId xmlns:a16="http://schemas.microsoft.com/office/drawing/2014/main" id="{6630FC1E-D12A-E14C-B373-4C4D2AFD8929}"/>
              </a:ext>
            </a:extLst>
          </p:cNvPr>
          <p:cNvSpPr txBox="1">
            <a:spLocks/>
          </p:cNvSpPr>
          <p:nvPr/>
        </p:nvSpPr>
        <p:spPr>
          <a:xfrm>
            <a:off x="323089" y="1282637"/>
            <a:ext cx="13984225" cy="6213624"/>
          </a:xfrm>
          <a:prstGeom prst="rect">
            <a:avLst/>
          </a:prstGeom>
        </p:spPr>
        <p:txBody>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marL="457200" indent="-457200">
              <a:lnSpc>
                <a:spcPct val="150000"/>
              </a:lnSpc>
              <a:buFont typeface="Arial" panose="020B0604020202020204" pitchFamily="34" charset="0"/>
              <a:buChar char="•"/>
            </a:pPr>
            <a:r>
              <a:rPr lang="de-DE" dirty="0"/>
              <a:t>GPU – </a:t>
            </a:r>
            <a:r>
              <a:rPr lang="de-DE" dirty="0" err="1"/>
              <a:t>Cuda</a:t>
            </a:r>
            <a:r>
              <a:rPr lang="de-DE" dirty="0"/>
              <a:t> </a:t>
            </a:r>
            <a:r>
              <a:rPr lang="de-DE" dirty="0" err="1"/>
              <a:t>optimized</a:t>
            </a:r>
            <a:r>
              <a:rPr lang="de-DE" dirty="0"/>
              <a:t> (mxnet-</a:t>
            </a:r>
            <a:r>
              <a:rPr lang="de-DE" dirty="0" err="1"/>
              <a:t>cuxx</a:t>
            </a:r>
            <a:r>
              <a:rPr lang="de-DE" dirty="0"/>
              <a:t>) </a:t>
            </a:r>
          </a:p>
          <a:p>
            <a:pPr marL="457200" indent="-457200">
              <a:lnSpc>
                <a:spcPct val="150000"/>
              </a:lnSpc>
              <a:buFont typeface="Arial" panose="020B0604020202020204" pitchFamily="34" charset="0"/>
              <a:buChar char="•"/>
            </a:pPr>
            <a:r>
              <a:rPr lang="de-DE" dirty="0"/>
              <a:t>CPU – Intel </a:t>
            </a:r>
            <a:r>
              <a:rPr lang="de-DE" dirty="0" err="1"/>
              <a:t>optimized</a:t>
            </a:r>
            <a:r>
              <a:rPr lang="de-DE" dirty="0"/>
              <a:t> (mxnet-</a:t>
            </a:r>
            <a:r>
              <a:rPr lang="de-DE" dirty="0" err="1"/>
              <a:t>mkl</a:t>
            </a:r>
            <a:r>
              <a:rPr lang="de-DE" dirty="0"/>
              <a:t>)</a:t>
            </a:r>
          </a:p>
          <a:p>
            <a:pPr marL="457200" indent="-457200">
              <a:lnSpc>
                <a:spcPct val="150000"/>
              </a:lnSpc>
              <a:buFont typeface="Arial" panose="020B0604020202020204" pitchFamily="34" charset="0"/>
              <a:buChar char="•"/>
            </a:pPr>
            <a:r>
              <a:rPr lang="de-DE" dirty="0"/>
              <a:t>CPU&amp;GPU: </a:t>
            </a:r>
            <a:r>
              <a:rPr lang="de-DE" dirty="0" err="1"/>
              <a:t>Cuda</a:t>
            </a:r>
            <a:r>
              <a:rPr lang="de-DE" dirty="0"/>
              <a:t> </a:t>
            </a:r>
            <a:r>
              <a:rPr lang="de-DE" dirty="0" err="1"/>
              <a:t>and</a:t>
            </a:r>
            <a:r>
              <a:rPr lang="de-DE" dirty="0"/>
              <a:t> Intel </a:t>
            </a:r>
            <a:r>
              <a:rPr lang="de-DE" dirty="0" err="1"/>
              <a:t>optimized</a:t>
            </a:r>
            <a:r>
              <a:rPr lang="de-DE" dirty="0"/>
              <a:t> (mxnet-</a:t>
            </a:r>
            <a:r>
              <a:rPr lang="de-DE" dirty="0" err="1"/>
              <a:t>cuxxmkl</a:t>
            </a:r>
            <a:r>
              <a:rPr lang="de-DE" dirty="0"/>
              <a:t>)</a:t>
            </a:r>
          </a:p>
          <a:p>
            <a:pPr marL="457200" indent="-457200">
              <a:lnSpc>
                <a:spcPct val="150000"/>
              </a:lnSpc>
              <a:buFont typeface="Arial" panose="020B0604020202020204" pitchFamily="34" charset="0"/>
              <a:buChar char="•"/>
            </a:pPr>
            <a:r>
              <a:rPr lang="de-DE" dirty="0"/>
              <a:t>GPU: </a:t>
            </a:r>
            <a:r>
              <a:rPr lang="de-DE" dirty="0" err="1"/>
              <a:t>TensorRT</a:t>
            </a:r>
            <a:r>
              <a:rPr lang="de-DE" dirty="0"/>
              <a:t> </a:t>
            </a:r>
            <a:r>
              <a:rPr lang="de-DE" dirty="0" err="1"/>
              <a:t>optimzied</a:t>
            </a:r>
            <a:r>
              <a:rPr lang="de-DE" dirty="0"/>
              <a:t> (mxnet-</a:t>
            </a:r>
            <a:r>
              <a:rPr lang="de-DE" dirty="0" err="1"/>
              <a:t>tensorrt</a:t>
            </a:r>
            <a:r>
              <a:rPr lang="de-DE" dirty="0"/>
              <a:t>-</a:t>
            </a:r>
            <a:r>
              <a:rPr lang="de-DE" dirty="0" err="1"/>
              <a:t>cuxx</a:t>
            </a:r>
            <a:r>
              <a:rPr lang="de-DE" dirty="0"/>
              <a:t>)</a:t>
            </a:r>
          </a:p>
          <a:p>
            <a:pPr marL="457200" indent="-457200">
              <a:lnSpc>
                <a:spcPct val="150000"/>
              </a:lnSpc>
              <a:buFont typeface="Arial" panose="020B0604020202020204" pitchFamily="34" charset="0"/>
              <a:buChar char="•"/>
            </a:pPr>
            <a:endParaRPr lang="de-DE" dirty="0"/>
          </a:p>
        </p:txBody>
      </p:sp>
    </p:spTree>
    <p:extLst>
      <p:ext uri="{BB962C8B-B14F-4D97-AF65-F5344CB8AC3E}">
        <p14:creationId xmlns:p14="http://schemas.microsoft.com/office/powerpoint/2010/main" val="246558463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Gradient Descent</a:t>
            </a:r>
          </a:p>
        </p:txBody>
      </p:sp>
      <mc:AlternateContent xmlns:mc="http://schemas.openxmlformats.org/markup-compatibility/2006" xmlns:a14="http://schemas.microsoft.com/office/drawing/2010/main">
        <mc:Choice Requires="a14">
          <p:sp>
            <p:nvSpPr>
              <p:cNvPr id="31" name="Text Placeholder 3">
                <a:extLst>
                  <a:ext uri="{FF2B5EF4-FFF2-40B4-BE49-F238E27FC236}">
                    <a16:creationId xmlns:a16="http://schemas.microsoft.com/office/drawing/2014/main" id="{891C61C3-D37D-7744-8355-4C9ABB6FC22E}"/>
                  </a:ext>
                </a:extLst>
              </p:cNvPr>
              <p:cNvSpPr txBox="1">
                <a:spLocks/>
              </p:cNvSpPr>
              <p:nvPr/>
            </p:nvSpPr>
            <p:spPr>
              <a:xfrm>
                <a:off x="323088" y="2024419"/>
                <a:ext cx="6733031" cy="4136517"/>
              </a:xfrm>
              <a:prstGeom prst="rect">
                <a:avLst/>
              </a:prstGeom>
            </p:spPr>
            <p:txBody>
              <a:bodyPr vert="horz" wrap="square" lIns="182880" tIns="146304" rIns="182880" bIns="146304"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marL="457200" indent="-457200">
                  <a:buFont typeface="Arial" pitchFamily="34" charset="0"/>
                  <a:buChar char="•"/>
                </a:pPr>
                <a:r>
                  <a:rPr lang="en-US" dirty="0"/>
                  <a:t>Loss Function, </a:t>
                </a:r>
                <a14:m>
                  <m:oMath xmlns:m="http://schemas.openxmlformats.org/officeDocument/2006/math">
                    <m:r>
                      <a:rPr lang="en-US" b="0" i="1" smtClean="0">
                        <a:latin typeface="Cambria Math" panose="02040503050406030204" pitchFamily="18" charset="0"/>
                      </a:rPr>
                      <m:t>𝐽</m:t>
                    </m:r>
                  </m:oMath>
                </a14:m>
                <a:r>
                  <a:rPr lang="en-US" dirty="0"/>
                  <a:t>, is a measure of how well an algorithm models a dataset.</a:t>
                </a:r>
              </a:p>
              <a:p>
                <a:pPr marL="457200" indent="-457200">
                  <a:buFont typeface="Arial" pitchFamily="34" charset="0"/>
                  <a:buChar char="•"/>
                </a:pPr>
                <a:r>
                  <a:rPr lang="en-US" dirty="0"/>
                  <a:t>Weights are adjusted in opposite direction of calculated gradients.</a:t>
                </a:r>
              </a:p>
              <a:p>
                <a:pPr marL="457200" indent="-457200">
                  <a:buFont typeface="Arial" pitchFamily="34" charset="0"/>
                  <a:buChar char="•"/>
                </a:pPr>
                <a:endParaRPr lang="en-US" dirty="0"/>
              </a:p>
              <a:p>
                <a:pPr marL="457200" indent="-457200">
                  <a:buFont typeface="Arial" pitchFamily="34" charset="0"/>
                  <a:buChar char="•"/>
                </a:pPr>
                <a:endParaRPr lang="en-US" dirty="0"/>
              </a:p>
            </p:txBody>
          </p:sp>
        </mc:Choice>
        <mc:Fallback xmlns="">
          <p:sp>
            <p:nvSpPr>
              <p:cNvPr id="31" name="Text Placeholder 3">
                <a:extLst>
                  <a:ext uri="{FF2B5EF4-FFF2-40B4-BE49-F238E27FC236}">
                    <a16:creationId xmlns:a16="http://schemas.microsoft.com/office/drawing/2014/main" id="{891C61C3-D37D-7744-8355-4C9ABB6FC22E}"/>
                  </a:ext>
                </a:extLst>
              </p:cNvPr>
              <p:cNvSpPr txBox="1">
                <a:spLocks noRot="1" noChangeAspect="1" noMove="1" noResize="1" noEditPoints="1" noAdjustHandles="1" noChangeArrowheads="1" noChangeShapeType="1" noTextEdit="1"/>
              </p:cNvSpPr>
              <p:nvPr/>
            </p:nvSpPr>
            <p:spPr>
              <a:xfrm>
                <a:off x="323088" y="2024419"/>
                <a:ext cx="6733031" cy="4136517"/>
              </a:xfrm>
              <a:prstGeom prst="rect">
                <a:avLst/>
              </a:prstGeom>
              <a:blipFill>
                <a:blip r:embed="rId2"/>
                <a:stretch>
                  <a:fillRect l="-188" t="-612" r="-225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C492638-530A-214C-A43B-1FC58951D067}"/>
              </a:ext>
            </a:extLst>
          </p:cNvPr>
          <p:cNvPicPr>
            <a:picLocks noChangeAspect="1"/>
          </p:cNvPicPr>
          <p:nvPr/>
        </p:nvPicPr>
        <p:blipFill>
          <a:blip r:embed="rId3"/>
          <a:stretch>
            <a:fillRect/>
          </a:stretch>
        </p:blipFill>
        <p:spPr>
          <a:xfrm>
            <a:off x="7315200" y="1984248"/>
            <a:ext cx="6391656" cy="4298482"/>
          </a:xfrm>
          <a:prstGeom prst="rect">
            <a:avLst/>
          </a:prstGeom>
        </p:spPr>
      </p:pic>
      <p:cxnSp>
        <p:nvCxnSpPr>
          <p:cNvPr id="9" name="Straight Connector 8">
            <a:extLst>
              <a:ext uri="{FF2B5EF4-FFF2-40B4-BE49-F238E27FC236}">
                <a16:creationId xmlns:a16="http://schemas.microsoft.com/office/drawing/2014/main" id="{496A869B-D48C-8749-8292-05749CF01D35}"/>
              </a:ext>
            </a:extLst>
          </p:cNvPr>
          <p:cNvCxnSpPr/>
          <p:nvPr/>
        </p:nvCxnSpPr>
        <p:spPr>
          <a:xfrm>
            <a:off x="8221508" y="2896949"/>
            <a:ext cx="728283" cy="1359462"/>
          </a:xfrm>
          <a:prstGeom prst="line">
            <a:avLst/>
          </a:prstGeom>
          <a:ln>
            <a:solidFill>
              <a:srgbClr val="8D36FF"/>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8F522F6-E896-2A4D-8269-EF13A1F4EF19}"/>
              </a:ext>
            </a:extLst>
          </p:cNvPr>
          <p:cNvSpPr txBox="1"/>
          <p:nvPr/>
        </p:nvSpPr>
        <p:spPr>
          <a:xfrm>
            <a:off x="9056463" y="3318058"/>
            <a:ext cx="1299074" cy="461665"/>
          </a:xfrm>
          <a:prstGeom prst="rect">
            <a:avLst/>
          </a:prstGeom>
          <a:solidFill>
            <a:schemeClr val="bg2"/>
          </a:solidFill>
        </p:spPr>
        <p:txBody>
          <a:bodyPr wrap="none" lIns="182880" tIns="146304" rIns="182880" bIns="146304" rtlCol="0">
            <a:spAutoFit/>
          </a:bodyPr>
          <a:lstStyle/>
          <a:p>
            <a:pPr>
              <a:lnSpc>
                <a:spcPct val="90000"/>
              </a:lnSpc>
              <a:spcAft>
                <a:spcPts val="1800"/>
              </a:spcAft>
            </a:pPr>
            <a:r>
              <a:rPr lang="en-US" sz="1200" dirty="0">
                <a:solidFill>
                  <a:srgbClr val="8D36FF"/>
                </a:solidFill>
              </a:rPr>
              <a:t>Learning</a:t>
            </a:r>
            <a:r>
              <a:rPr lang="en-US" sz="1200" dirty="0">
                <a:gradFill>
                  <a:gsLst>
                    <a:gs pos="2917">
                      <a:schemeClr val="tx1"/>
                    </a:gs>
                    <a:gs pos="30000">
                      <a:schemeClr val="tx1"/>
                    </a:gs>
                  </a:gsLst>
                  <a:lin ang="5400000" scaled="0"/>
                </a:gradFill>
              </a:rPr>
              <a:t> </a:t>
            </a:r>
            <a:r>
              <a:rPr lang="en-US" sz="1200" dirty="0">
                <a:solidFill>
                  <a:srgbClr val="8D36FF"/>
                </a:solidFill>
              </a:rPr>
              <a:t>rate</a:t>
            </a:r>
          </a:p>
        </p:txBody>
      </p:sp>
      <p:cxnSp>
        <p:nvCxnSpPr>
          <p:cNvPr id="13" name="Straight Connector 12">
            <a:extLst>
              <a:ext uri="{FF2B5EF4-FFF2-40B4-BE49-F238E27FC236}">
                <a16:creationId xmlns:a16="http://schemas.microsoft.com/office/drawing/2014/main" id="{D09567A1-D380-084D-9028-ADB31BD1B4CA}"/>
              </a:ext>
            </a:extLst>
          </p:cNvPr>
          <p:cNvCxnSpPr>
            <a:cxnSpLocks/>
          </p:cNvCxnSpPr>
          <p:nvPr/>
        </p:nvCxnSpPr>
        <p:spPr>
          <a:xfrm>
            <a:off x="8982240" y="4330724"/>
            <a:ext cx="389079" cy="574534"/>
          </a:xfrm>
          <a:prstGeom prst="line">
            <a:avLst/>
          </a:prstGeom>
          <a:ln>
            <a:solidFill>
              <a:srgbClr val="8D3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1292196-9A49-0940-A908-19B319EF6592}"/>
              </a:ext>
            </a:extLst>
          </p:cNvPr>
          <p:cNvCxnSpPr>
            <a:cxnSpLocks/>
          </p:cNvCxnSpPr>
          <p:nvPr/>
        </p:nvCxnSpPr>
        <p:spPr>
          <a:xfrm flipH="1">
            <a:off x="9208872" y="3641416"/>
            <a:ext cx="72693" cy="976575"/>
          </a:xfrm>
          <a:prstGeom prst="line">
            <a:avLst/>
          </a:prstGeom>
          <a:ln>
            <a:solidFill>
              <a:srgbClr val="8D36FF"/>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F5C2EBC-D99C-3D42-85BE-64B65FD2D5CB}"/>
              </a:ext>
            </a:extLst>
          </p:cNvPr>
          <p:cNvCxnSpPr>
            <a:cxnSpLocks/>
          </p:cNvCxnSpPr>
          <p:nvPr/>
        </p:nvCxnSpPr>
        <p:spPr>
          <a:xfrm flipH="1" flipV="1">
            <a:off x="8585652" y="3568694"/>
            <a:ext cx="623220" cy="7986"/>
          </a:xfrm>
          <a:prstGeom prst="line">
            <a:avLst/>
          </a:prstGeom>
          <a:ln>
            <a:solidFill>
              <a:srgbClr val="8D36FF"/>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12C0297-BD0B-8C4D-93F0-16957A7AD101}"/>
              </a:ext>
            </a:extLst>
          </p:cNvPr>
          <p:cNvCxnSpPr>
            <a:cxnSpLocks/>
          </p:cNvCxnSpPr>
          <p:nvPr/>
        </p:nvCxnSpPr>
        <p:spPr>
          <a:xfrm>
            <a:off x="8727709" y="4589614"/>
            <a:ext cx="1114422" cy="1285876"/>
          </a:xfrm>
          <a:prstGeom prst="line">
            <a:avLst/>
          </a:prstGeom>
          <a:ln>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B2DE0AC-1740-754C-9826-2AD8E94C5915}"/>
              </a:ext>
            </a:extLst>
          </p:cNvPr>
          <p:cNvSpPr txBox="1"/>
          <p:nvPr/>
        </p:nvSpPr>
        <p:spPr>
          <a:xfrm>
            <a:off x="10050178" y="5021808"/>
            <a:ext cx="975266" cy="461665"/>
          </a:xfrm>
          <a:prstGeom prst="rect">
            <a:avLst/>
          </a:prstGeom>
          <a:solidFill>
            <a:schemeClr val="bg2"/>
          </a:solidFill>
        </p:spPr>
        <p:txBody>
          <a:bodyPr wrap="square" lIns="182880" tIns="146304" rIns="182880" bIns="146304" rtlCol="0">
            <a:spAutoFit/>
          </a:bodyPr>
          <a:lstStyle/>
          <a:p>
            <a:pPr>
              <a:lnSpc>
                <a:spcPct val="90000"/>
              </a:lnSpc>
              <a:spcAft>
                <a:spcPts val="1800"/>
              </a:spcAft>
            </a:pPr>
            <a:r>
              <a:rPr lang="en-US" sz="1200" dirty="0">
                <a:solidFill>
                  <a:srgbClr val="DE316F"/>
                </a:solidFill>
              </a:rPr>
              <a:t>Gradient</a:t>
            </a:r>
          </a:p>
        </p:txBody>
      </p:sp>
      <p:cxnSp>
        <p:nvCxnSpPr>
          <p:cNvPr id="34" name="Straight Connector 33">
            <a:extLst>
              <a:ext uri="{FF2B5EF4-FFF2-40B4-BE49-F238E27FC236}">
                <a16:creationId xmlns:a16="http://schemas.microsoft.com/office/drawing/2014/main" id="{AEB5740C-B7DF-FF41-90B9-CD6F5721D8EA}"/>
              </a:ext>
            </a:extLst>
          </p:cNvPr>
          <p:cNvCxnSpPr>
            <a:cxnSpLocks/>
            <a:stCxn id="33" idx="1"/>
          </p:cNvCxnSpPr>
          <p:nvPr/>
        </p:nvCxnSpPr>
        <p:spPr>
          <a:xfrm flipH="1" flipV="1">
            <a:off x="9246128" y="5232555"/>
            <a:ext cx="804050" cy="20086"/>
          </a:xfrm>
          <a:prstGeom prst="line">
            <a:avLst/>
          </a:prstGeom>
          <a:ln>
            <a:solidFill>
              <a:srgbClr val="FF000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4CBD152-3587-CC4C-B15A-9FEF58105D07}"/>
              </a:ext>
            </a:extLst>
          </p:cNvPr>
          <p:cNvCxnSpPr>
            <a:cxnSpLocks/>
            <a:stCxn id="11" idx="2"/>
          </p:cNvCxnSpPr>
          <p:nvPr/>
        </p:nvCxnSpPr>
        <p:spPr>
          <a:xfrm>
            <a:off x="9706000" y="3779723"/>
            <a:ext cx="988074" cy="671745"/>
          </a:xfrm>
          <a:prstGeom prst="line">
            <a:avLst/>
          </a:prstGeom>
          <a:ln>
            <a:solidFill>
              <a:srgbClr val="8D36FF"/>
            </a:solidFill>
            <a:prstDash val="sysDot"/>
            <a:headEnd type="non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E542234-790F-D948-9703-3283D951FBEA}"/>
                  </a:ext>
                </a:extLst>
              </p:cNvPr>
              <p:cNvSpPr txBox="1"/>
              <p:nvPr/>
            </p:nvSpPr>
            <p:spPr>
              <a:xfrm>
                <a:off x="9584725" y="4287099"/>
                <a:ext cx="1906173" cy="661784"/>
              </a:xfrm>
              <a:prstGeom prst="rect">
                <a:avLst/>
              </a:prstGeom>
              <a:noFill/>
            </p:spPr>
            <p:txBody>
              <a:bodyPr wrap="square" lIns="0" tIns="0" rIns="0" bIns="0" rtlCol="0">
                <a:spAutoFit/>
              </a:bodyPr>
              <a:lstStyle/>
              <a:p>
                <a:pPr>
                  <a:lnSpc>
                    <a:spcPct val="90000"/>
                  </a:lnSpc>
                  <a:spcAft>
                    <a:spcPts val="1800"/>
                  </a:spcAft>
                </a:pPr>
                <a14:m>
                  <m:oMathPara xmlns:m="http://schemas.openxmlformats.org/officeDocument/2006/math">
                    <m:oMathParaPr>
                      <m:jc m:val="centerGroup"/>
                    </m:oMathParaPr>
                    <m:oMath xmlns:m="http://schemas.openxmlformats.org/officeDocument/2006/math">
                      <m:sSub>
                        <m:sSubPr>
                          <m:ctrlPr>
                            <a:rPr lang="en-US" sz="1400" b="0" i="1" smtClean="0">
                              <a:gradFill>
                                <a:gsLst>
                                  <a:gs pos="2917">
                                    <a:schemeClr val="tx1"/>
                                  </a:gs>
                                  <a:gs pos="30000">
                                    <a:schemeClr val="tx1"/>
                                  </a:gs>
                                </a:gsLst>
                                <a:lin ang="5400000" scaled="0"/>
                              </a:gradFill>
                              <a:latin typeface="Cambria Math" panose="02040503050406030204" pitchFamily="18" charset="0"/>
                            </a:rPr>
                          </m:ctrlPr>
                        </m:sSubPr>
                        <m:e>
                          <m:r>
                            <a:rPr lang="en-US" sz="1400" b="0" i="1" smtClean="0">
                              <a:gradFill>
                                <a:gsLst>
                                  <a:gs pos="2917">
                                    <a:schemeClr val="tx1"/>
                                  </a:gs>
                                  <a:gs pos="30000">
                                    <a:schemeClr val="tx1"/>
                                  </a:gs>
                                </a:gsLst>
                                <a:lin ang="5400000" scaled="0"/>
                              </a:gradFill>
                              <a:latin typeface="Cambria Math" panose="02040503050406030204" pitchFamily="18" charset="0"/>
                            </a:rPr>
                            <m:t>𝜃</m:t>
                          </m:r>
                        </m:e>
                        <m:sub>
                          <m:r>
                            <a:rPr lang="en-US" sz="1400" b="0" i="1" smtClean="0">
                              <a:gradFill>
                                <a:gsLst>
                                  <a:gs pos="2917">
                                    <a:schemeClr val="tx1"/>
                                  </a:gs>
                                  <a:gs pos="30000">
                                    <a:schemeClr val="tx1"/>
                                  </a:gs>
                                </a:gsLst>
                                <a:lin ang="5400000" scaled="0"/>
                              </a:gradFill>
                              <a:latin typeface="Cambria Math" panose="02040503050406030204" pitchFamily="18" charset="0"/>
                            </a:rPr>
                            <m:t>𝑗</m:t>
                          </m:r>
                        </m:sub>
                      </m:sSub>
                      <m:r>
                        <a:rPr lang="en-US" sz="1400" b="0" i="1" smtClean="0">
                          <a:gradFill>
                            <a:gsLst>
                              <a:gs pos="2917">
                                <a:schemeClr val="tx1"/>
                              </a:gs>
                              <a:gs pos="30000">
                                <a:schemeClr val="tx1"/>
                              </a:gs>
                            </a:gsLst>
                            <a:lin ang="5400000" scaled="0"/>
                          </a:gradFill>
                          <a:latin typeface="Cambria Math" panose="02040503050406030204" pitchFamily="18" charset="0"/>
                        </a:rPr>
                        <m:t>←</m:t>
                      </m:r>
                      <m:sSub>
                        <m:sSubPr>
                          <m:ctrlPr>
                            <a:rPr lang="en-US" sz="1400" b="0" i="1" smtClean="0">
                              <a:gradFill>
                                <a:gsLst>
                                  <a:gs pos="2917">
                                    <a:schemeClr val="tx1"/>
                                  </a:gs>
                                  <a:gs pos="30000">
                                    <a:schemeClr val="tx1"/>
                                  </a:gs>
                                </a:gsLst>
                                <a:lin ang="5400000" scaled="0"/>
                              </a:gradFill>
                              <a:latin typeface="Cambria Math" panose="02040503050406030204" pitchFamily="18" charset="0"/>
                            </a:rPr>
                          </m:ctrlPr>
                        </m:sSubPr>
                        <m:e>
                          <m:r>
                            <a:rPr lang="en-US" sz="1400" b="0" i="1" smtClean="0">
                              <a:gradFill>
                                <a:gsLst>
                                  <a:gs pos="2917">
                                    <a:schemeClr val="tx1"/>
                                  </a:gs>
                                  <a:gs pos="30000">
                                    <a:schemeClr val="tx1"/>
                                  </a:gs>
                                </a:gsLst>
                                <a:lin ang="5400000" scaled="0"/>
                              </a:gradFill>
                              <a:latin typeface="Cambria Math" panose="02040503050406030204" pitchFamily="18" charset="0"/>
                            </a:rPr>
                            <m:t>𝜃</m:t>
                          </m:r>
                        </m:e>
                        <m:sub>
                          <m:r>
                            <a:rPr lang="en-US" sz="1400" b="0" i="1" smtClean="0">
                              <a:gradFill>
                                <a:gsLst>
                                  <a:gs pos="2917">
                                    <a:schemeClr val="tx1"/>
                                  </a:gs>
                                  <a:gs pos="30000">
                                    <a:schemeClr val="tx1"/>
                                  </a:gs>
                                </a:gsLst>
                                <a:lin ang="5400000" scaled="0"/>
                              </a:gradFill>
                              <a:latin typeface="Cambria Math" panose="02040503050406030204" pitchFamily="18" charset="0"/>
                            </a:rPr>
                            <m:t>𝑗</m:t>
                          </m:r>
                        </m:sub>
                      </m:sSub>
                      <m:r>
                        <a:rPr lang="en-US" sz="1400" b="0" i="1" smtClean="0">
                          <a:gradFill>
                            <a:gsLst>
                              <a:gs pos="2917">
                                <a:schemeClr val="tx1"/>
                              </a:gs>
                              <a:gs pos="30000">
                                <a:schemeClr val="tx1"/>
                              </a:gs>
                            </a:gsLst>
                            <a:lin ang="5400000" scaled="0"/>
                          </a:gradFill>
                          <a:latin typeface="Cambria Math" panose="02040503050406030204" pitchFamily="18" charset="0"/>
                        </a:rPr>
                        <m:t>−</m:t>
                      </m:r>
                      <m:r>
                        <a:rPr lang="en-US" sz="1400" b="0" i="1" smtClean="0">
                          <a:solidFill>
                            <a:srgbClr val="8D36FF"/>
                          </a:solidFill>
                          <a:latin typeface="Cambria Math" panose="02040503050406030204" pitchFamily="18" charset="0"/>
                        </a:rPr>
                        <m:t>𝛼</m:t>
                      </m:r>
                      <m:f>
                        <m:fPr>
                          <m:ctrlPr>
                            <a:rPr lang="en-US" sz="1400" b="0" i="1" smtClean="0">
                              <a:solidFill>
                                <a:srgbClr val="DE316F"/>
                              </a:solidFill>
                              <a:latin typeface="Cambria Math" panose="02040503050406030204" pitchFamily="18" charset="0"/>
                            </a:rPr>
                          </m:ctrlPr>
                        </m:fPr>
                        <m:num>
                          <m:r>
                            <a:rPr lang="en-US" sz="1400" b="0" i="1" smtClean="0">
                              <a:solidFill>
                                <a:srgbClr val="DE316F"/>
                              </a:solidFill>
                              <a:latin typeface="Cambria Math" panose="02040503050406030204" pitchFamily="18" charset="0"/>
                            </a:rPr>
                            <m:t>𝜕</m:t>
                          </m:r>
                          <m:r>
                            <a:rPr lang="en-US" sz="1400" b="0" i="1" smtClean="0">
                              <a:solidFill>
                                <a:srgbClr val="DE316F"/>
                              </a:solidFill>
                              <a:latin typeface="Cambria Math" panose="02040503050406030204" pitchFamily="18" charset="0"/>
                            </a:rPr>
                            <m:t>𝐽</m:t>
                          </m:r>
                          <m:d>
                            <m:dPr>
                              <m:ctrlPr>
                                <a:rPr lang="en-US" sz="1400" b="0" i="1" smtClean="0">
                                  <a:solidFill>
                                    <a:srgbClr val="DE316F"/>
                                  </a:solidFill>
                                  <a:latin typeface="Cambria Math" panose="02040503050406030204" pitchFamily="18" charset="0"/>
                                </a:rPr>
                              </m:ctrlPr>
                            </m:dPr>
                            <m:e>
                              <m:r>
                                <a:rPr lang="en-US" sz="1400" b="0" i="1" smtClean="0">
                                  <a:solidFill>
                                    <a:srgbClr val="DE316F"/>
                                  </a:solidFill>
                                  <a:latin typeface="Cambria Math" panose="02040503050406030204" pitchFamily="18" charset="0"/>
                                </a:rPr>
                                <m:t>𝜃</m:t>
                              </m:r>
                            </m:e>
                          </m:d>
                        </m:num>
                        <m:den>
                          <m:r>
                            <a:rPr lang="en-US" sz="1400" b="0" i="1" smtClean="0">
                              <a:solidFill>
                                <a:srgbClr val="DE316F"/>
                              </a:solidFill>
                              <a:latin typeface="Cambria Math" panose="02040503050406030204" pitchFamily="18" charset="0"/>
                            </a:rPr>
                            <m:t>𝜕</m:t>
                          </m:r>
                          <m:sSub>
                            <m:sSubPr>
                              <m:ctrlPr>
                                <a:rPr lang="en-US" sz="1400" b="0" i="1" smtClean="0">
                                  <a:solidFill>
                                    <a:srgbClr val="DE316F"/>
                                  </a:solidFill>
                                  <a:latin typeface="Cambria Math" panose="02040503050406030204" pitchFamily="18" charset="0"/>
                                </a:rPr>
                              </m:ctrlPr>
                            </m:sSubPr>
                            <m:e>
                              <m:r>
                                <a:rPr lang="en-US" sz="1400" b="0" i="1" smtClean="0">
                                  <a:solidFill>
                                    <a:srgbClr val="DE316F"/>
                                  </a:solidFill>
                                  <a:latin typeface="Cambria Math" panose="02040503050406030204" pitchFamily="18" charset="0"/>
                                </a:rPr>
                                <m:t>𝜃</m:t>
                              </m:r>
                            </m:e>
                            <m:sub>
                              <m:r>
                                <a:rPr lang="en-US" sz="1400" b="0" i="1" smtClean="0">
                                  <a:solidFill>
                                    <a:srgbClr val="DE316F"/>
                                  </a:solidFill>
                                  <a:latin typeface="Cambria Math" panose="02040503050406030204" pitchFamily="18" charset="0"/>
                                </a:rPr>
                                <m:t>𝑗</m:t>
                              </m:r>
                            </m:sub>
                          </m:sSub>
                        </m:den>
                      </m:f>
                    </m:oMath>
                  </m:oMathPara>
                </a14:m>
                <a:endParaRPr lang="en-US" sz="1400" b="0" i="1" dirty="0">
                  <a:gradFill>
                    <a:gsLst>
                      <a:gs pos="2917">
                        <a:schemeClr val="tx1"/>
                      </a:gs>
                      <a:gs pos="30000">
                        <a:schemeClr val="tx1"/>
                      </a:gs>
                    </a:gsLst>
                    <a:lin ang="5400000" scaled="0"/>
                  </a:gradFill>
                  <a:latin typeface="Cambria Math" panose="02040503050406030204" pitchFamily="18" charset="0"/>
                </a:endParaRPr>
              </a:p>
            </p:txBody>
          </p:sp>
        </mc:Choice>
        <mc:Fallback xmlns="">
          <p:sp>
            <p:nvSpPr>
              <p:cNvPr id="24" name="TextBox 23">
                <a:extLst>
                  <a:ext uri="{FF2B5EF4-FFF2-40B4-BE49-F238E27FC236}">
                    <a16:creationId xmlns:a16="http://schemas.microsoft.com/office/drawing/2014/main" id="{CE542234-790F-D948-9703-3283D951FBEA}"/>
                  </a:ext>
                </a:extLst>
              </p:cNvPr>
              <p:cNvSpPr txBox="1">
                <a:spLocks noRot="1" noChangeAspect="1" noMove="1" noResize="1" noEditPoints="1" noAdjustHandles="1" noChangeArrowheads="1" noChangeShapeType="1" noTextEdit="1"/>
              </p:cNvSpPr>
              <p:nvPr/>
            </p:nvSpPr>
            <p:spPr>
              <a:xfrm>
                <a:off x="9584725" y="4287099"/>
                <a:ext cx="1906173" cy="661784"/>
              </a:xfrm>
              <a:prstGeom prst="rect">
                <a:avLst/>
              </a:prstGeom>
              <a:blipFill>
                <a:blip r:embed="rId4"/>
                <a:stretch>
                  <a:fillRect t="-7547"/>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2D03D364-C9D9-7943-9A4E-D2ED70583E17}"/>
              </a:ext>
            </a:extLst>
          </p:cNvPr>
          <p:cNvCxnSpPr>
            <a:cxnSpLocks/>
          </p:cNvCxnSpPr>
          <p:nvPr/>
        </p:nvCxnSpPr>
        <p:spPr>
          <a:xfrm flipV="1">
            <a:off x="10567307" y="4725005"/>
            <a:ext cx="251794" cy="252559"/>
          </a:xfrm>
          <a:prstGeom prst="line">
            <a:avLst/>
          </a:prstGeom>
          <a:ln>
            <a:solidFill>
              <a:srgbClr val="FF000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289017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Non-Convex Error Surface</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a:xfrm>
                <a:off x="323088" y="1369717"/>
                <a:ext cx="8346181" cy="5610767"/>
              </a:xfrm>
            </p:spPr>
            <p:txBody>
              <a:bodyPr/>
              <a:lstStyle/>
              <a:p>
                <a:pPr marL="457200" indent="-45720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𝑛</m:t>
                        </m:r>
                      </m:sup>
                    </m:sSup>
                    <m:r>
                      <a:rPr lang="en-US" b="0" i="1" smtClean="0">
                        <a:latin typeface="Cambria Math" panose="02040503050406030204" pitchFamily="18" charset="0"/>
                      </a:rPr>
                      <m:t>→</m:t>
                    </m:r>
                    <m:r>
                      <a:rPr lang="en-US" b="0" i="1" smtClean="0">
                        <a:latin typeface="Cambria Math" panose="02040503050406030204" pitchFamily="18" charset="0"/>
                      </a:rPr>
                      <m:t>ℝ</m:t>
                    </m:r>
                    <m:r>
                      <a:rPr lang="en-US" b="0" i="1" smtClean="0">
                        <a:latin typeface="Cambria Math" panose="02040503050406030204" pitchFamily="18" charset="0"/>
                      </a:rPr>
                      <m:t>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𝑐𝑜𝑛𝑣𝑒𝑥𝑡</m:t>
                    </m:r>
                    <m:r>
                      <a:rPr lang="en-US" b="0" i="1" smtClean="0">
                        <a:latin typeface="Cambria Math" panose="02040503050406030204" pitchFamily="18" charset="0"/>
                      </a:rPr>
                      <m:t>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𝑖𝑓</m:t>
                    </m:r>
                  </m:oMath>
                </a14:m>
                <a:br>
                  <a:rPr lang="en-US" b="0" i="1" dirty="0">
                    <a:latin typeface="Cambria Math" panose="02040503050406030204" pitchFamily="18" charset="0"/>
                  </a:rPr>
                </a:br>
                <a14:m>
                  <m:oMath xmlns:m="http://schemas.openxmlformats.org/officeDocument/2006/math">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𝜖</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𝑛</m:t>
                        </m:r>
                      </m:sup>
                    </m:sSup>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𝜆𝜖</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m:t>
                        </m:r>
                      </m:e>
                    </m:d>
                    <m:r>
                      <a:rPr lang="en-US" b="0" i="1" smtClean="0">
                        <a:latin typeface="Cambria Math" panose="02040503050406030204" pitchFamily="18" charset="0"/>
                      </a:rPr>
                      <m:t>:</m:t>
                    </m:r>
                  </m:oMath>
                </a14:m>
                <a:endParaRPr lang="en-US" b="0" i="1" dirty="0">
                  <a:latin typeface="Cambria Math" panose="02040503050406030204" pitchFamily="18" charset="0"/>
                </a:endParaRPr>
              </a:p>
              <a:p>
                <a:pPr marL="860588" lvl="1" indent="-45720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𝜆</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𝜆</m:t>
                        </m:r>
                      </m:e>
                    </m:d>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 </m:t>
                    </m:r>
                  </m:oMath>
                </a14:m>
                <a:endParaRPr lang="en-US" b="0" i="1" dirty="0">
                  <a:latin typeface="Cambria Math" panose="02040503050406030204" pitchFamily="18" charset="0"/>
                </a:endParaRPr>
              </a:p>
              <a:p>
                <a:pPr marL="860588" lvl="1" indent="-457200">
                  <a:buFont typeface="Arial" panose="020B0604020202020204" pitchFamily="34" charset="0"/>
                  <a:buChar char="•"/>
                </a:pPr>
                <a:r>
                  <a:rPr lang="en-US" dirty="0"/>
                  <a:t>With a convex objective and a convex feasible region, there can be only one optimal solution. (globally optimal)</a:t>
                </a:r>
              </a:p>
              <a:p>
                <a:pPr marL="457200" indent="-457200">
                  <a:buFont typeface="Arial" panose="020B0604020202020204" pitchFamily="34" charset="0"/>
                  <a:buChar char="•"/>
                </a:pPr>
                <a:r>
                  <a:rPr lang="en-US" dirty="0"/>
                  <a:t> Non-Convex optimization problem may have multiple feasible regions and multiple locally optimal points within each region. </a:t>
                </a:r>
              </a:p>
              <a:p>
                <a:pPr marL="860588" lvl="1" indent="-457200">
                  <a:buFont typeface="Arial" panose="020B0604020202020204" pitchFamily="34" charset="0"/>
                  <a:buChar char="•"/>
                </a:pPr>
                <a:r>
                  <a:rPr lang="en-US" dirty="0"/>
                  <a:t>It can take time exponential to determine there is no solution, an optimal solution exists or objective function is unbounded.</a:t>
                </a:r>
              </a:p>
            </p:txBody>
          </p:sp>
        </mc:Choice>
        <mc:Fallback xmlns="">
          <p:sp>
            <p:nvSpPr>
              <p:cNvPr id="4" name="Text Placeholder 3">
                <a:extLst>
                  <a:ext uri="{FF2B5EF4-FFF2-40B4-BE49-F238E27FC236}">
                    <a16:creationId xmlns:a16="http://schemas.microsoft.com/office/drawing/2014/main" id="{B7DF0221-B6B1-483C-B45F-8ECF5C99D7BE}"/>
                  </a:ext>
                </a:extLst>
              </p:cNvPr>
              <p:cNvSpPr>
                <a:spLocks noGrp="1" noRot="1" noChangeAspect="1" noMove="1" noResize="1" noEditPoints="1" noAdjustHandles="1" noChangeArrowheads="1" noChangeShapeType="1" noTextEdit="1"/>
              </p:cNvSpPr>
              <p:nvPr>
                <p:ph idx="1"/>
              </p:nvPr>
            </p:nvSpPr>
            <p:spPr>
              <a:xfrm>
                <a:off x="323088" y="1369717"/>
                <a:ext cx="8346181" cy="5610767"/>
              </a:xfrm>
              <a:blipFill>
                <a:blip r:embed="rId2"/>
                <a:stretch>
                  <a:fillRect l="-152" r="-152"/>
                </a:stretch>
              </a:blipFill>
            </p:spPr>
            <p:txBody>
              <a:bodyPr/>
              <a:lstStyle/>
              <a:p>
                <a:r>
                  <a:rPr lang="en-US">
                    <a:noFill/>
                  </a:rPr>
                  <a:t> </a:t>
                </a:r>
              </a:p>
            </p:txBody>
          </p:sp>
        </mc:Fallback>
      </mc:AlternateContent>
      <p:sp>
        <p:nvSpPr>
          <p:cNvPr id="24" name="Freeform 23">
            <a:extLst>
              <a:ext uri="{FF2B5EF4-FFF2-40B4-BE49-F238E27FC236}">
                <a16:creationId xmlns:a16="http://schemas.microsoft.com/office/drawing/2014/main" id="{742735D5-304C-5542-B735-80AAF6CFFF33}"/>
              </a:ext>
            </a:extLst>
          </p:cNvPr>
          <p:cNvSpPr/>
          <p:nvPr/>
        </p:nvSpPr>
        <p:spPr bwMode="auto">
          <a:xfrm>
            <a:off x="9468569" y="1593423"/>
            <a:ext cx="3451122" cy="2286000"/>
          </a:xfrm>
          <a:custGeom>
            <a:avLst/>
            <a:gdLst>
              <a:gd name="connsiteX0" fmla="*/ 0 w 3451122"/>
              <a:gd name="connsiteY0" fmla="*/ 604683 h 2286000"/>
              <a:gd name="connsiteX1" fmla="*/ 2005780 w 3451122"/>
              <a:gd name="connsiteY1" fmla="*/ 2286000 h 2286000"/>
              <a:gd name="connsiteX2" fmla="*/ 3451122 w 3451122"/>
              <a:gd name="connsiteY2" fmla="*/ 825909 h 2286000"/>
              <a:gd name="connsiteX3" fmla="*/ 1637071 w 3451122"/>
              <a:gd name="connsiteY3" fmla="*/ 973393 h 2286000"/>
              <a:gd name="connsiteX4" fmla="*/ 2123767 w 3451122"/>
              <a:gd name="connsiteY4" fmla="*/ 0 h 2286000"/>
              <a:gd name="connsiteX5" fmla="*/ 0 w 3451122"/>
              <a:gd name="connsiteY5" fmla="*/ 604683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1122" h="2286000">
                <a:moveTo>
                  <a:pt x="0" y="604683"/>
                </a:moveTo>
                <a:lnTo>
                  <a:pt x="2005780" y="2286000"/>
                </a:lnTo>
                <a:lnTo>
                  <a:pt x="3451122" y="825909"/>
                </a:lnTo>
                <a:lnTo>
                  <a:pt x="1637071" y="973393"/>
                </a:lnTo>
                <a:lnTo>
                  <a:pt x="2123767" y="0"/>
                </a:lnTo>
                <a:lnTo>
                  <a:pt x="0" y="604683"/>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Freeform 24">
            <a:extLst>
              <a:ext uri="{FF2B5EF4-FFF2-40B4-BE49-F238E27FC236}">
                <a16:creationId xmlns:a16="http://schemas.microsoft.com/office/drawing/2014/main" id="{D6A5F2AA-5996-ED4D-9D5F-FE8626E98BBE}"/>
              </a:ext>
            </a:extLst>
          </p:cNvPr>
          <p:cNvSpPr/>
          <p:nvPr/>
        </p:nvSpPr>
        <p:spPr bwMode="auto">
          <a:xfrm rot="18429343">
            <a:off x="9680889" y="4829993"/>
            <a:ext cx="2964426" cy="2005781"/>
          </a:xfrm>
          <a:custGeom>
            <a:avLst/>
            <a:gdLst>
              <a:gd name="connsiteX0" fmla="*/ 0 w 2964426"/>
              <a:gd name="connsiteY0" fmla="*/ 0 h 2005781"/>
              <a:gd name="connsiteX1" fmla="*/ 2109020 w 2964426"/>
              <a:gd name="connsiteY1" fmla="*/ 0 h 2005781"/>
              <a:gd name="connsiteX2" fmla="*/ 2964426 w 2964426"/>
              <a:gd name="connsiteY2" fmla="*/ 1356852 h 2005781"/>
              <a:gd name="connsiteX3" fmla="*/ 1843549 w 2964426"/>
              <a:gd name="connsiteY3" fmla="*/ 2005781 h 2005781"/>
              <a:gd name="connsiteX4" fmla="*/ 14749 w 2964426"/>
              <a:gd name="connsiteY4" fmla="*/ 1887794 h 2005781"/>
              <a:gd name="connsiteX5" fmla="*/ 0 w 2964426"/>
              <a:gd name="connsiteY5" fmla="*/ 0 h 200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64426" h="2005781">
                <a:moveTo>
                  <a:pt x="0" y="0"/>
                </a:moveTo>
                <a:lnTo>
                  <a:pt x="2109020" y="0"/>
                </a:lnTo>
                <a:lnTo>
                  <a:pt x="2964426" y="1356852"/>
                </a:lnTo>
                <a:lnTo>
                  <a:pt x="1843549" y="2005781"/>
                </a:lnTo>
                <a:lnTo>
                  <a:pt x="14749" y="1887794"/>
                </a:lnTo>
                <a:lnTo>
                  <a:pt x="0" y="0"/>
                </a:lnTo>
                <a:close/>
              </a:path>
            </a:pathLst>
          </a:cu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4A60FFE8-DE68-5C41-A7A9-027242C2F4A4}"/>
              </a:ext>
            </a:extLst>
          </p:cNvPr>
          <p:cNvSpPr txBox="1"/>
          <p:nvPr/>
        </p:nvSpPr>
        <p:spPr>
          <a:xfrm>
            <a:off x="11784914" y="3815002"/>
            <a:ext cx="1537922" cy="461665"/>
          </a:xfrm>
          <a:prstGeom prst="rect">
            <a:avLst/>
          </a:prstGeom>
          <a:solidFill>
            <a:schemeClr val="bg2"/>
          </a:solidFill>
        </p:spPr>
        <p:txBody>
          <a:bodyPr wrap="none" lIns="182880" tIns="146304" rIns="182880" bIns="146304" rtlCol="0">
            <a:spAutoFit/>
          </a:bodyPr>
          <a:lstStyle/>
          <a:p>
            <a:pPr>
              <a:lnSpc>
                <a:spcPct val="90000"/>
              </a:lnSpc>
              <a:spcAft>
                <a:spcPts val="1800"/>
              </a:spcAft>
            </a:pPr>
            <a:r>
              <a:rPr lang="en-US" sz="1200" dirty="0">
                <a:solidFill>
                  <a:srgbClr val="8D36FF"/>
                </a:solidFill>
              </a:rPr>
              <a:t>Global Optimum</a:t>
            </a:r>
          </a:p>
        </p:txBody>
      </p:sp>
      <p:cxnSp>
        <p:nvCxnSpPr>
          <p:cNvPr id="6" name="Straight Connector 5">
            <a:extLst>
              <a:ext uri="{FF2B5EF4-FFF2-40B4-BE49-F238E27FC236}">
                <a16:creationId xmlns:a16="http://schemas.microsoft.com/office/drawing/2014/main" id="{83F40DDA-F4AD-C247-9806-17DBB5BB25AB}"/>
              </a:ext>
            </a:extLst>
          </p:cNvPr>
          <p:cNvCxnSpPr>
            <a:stCxn id="24" idx="2"/>
            <a:endCxn id="14" idx="0"/>
          </p:cNvCxnSpPr>
          <p:nvPr/>
        </p:nvCxnSpPr>
        <p:spPr>
          <a:xfrm flipH="1">
            <a:off x="12553875" y="2419332"/>
            <a:ext cx="365816" cy="139567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F46A0A2-F6EA-7441-AD3A-9D1379E039E8}"/>
              </a:ext>
            </a:extLst>
          </p:cNvPr>
          <p:cNvCxnSpPr>
            <a:stCxn id="25" idx="2"/>
            <a:endCxn id="14" idx="2"/>
          </p:cNvCxnSpPr>
          <p:nvPr/>
        </p:nvCxnSpPr>
        <p:spPr>
          <a:xfrm flipV="1">
            <a:off x="12340440" y="4276667"/>
            <a:ext cx="213435" cy="58868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1C6E9FC-F4C5-4842-B283-EA7F4B01AC3C}"/>
              </a:ext>
            </a:extLst>
          </p:cNvPr>
          <p:cNvSpPr txBox="1"/>
          <p:nvPr/>
        </p:nvSpPr>
        <p:spPr>
          <a:xfrm>
            <a:off x="11937314" y="3967402"/>
            <a:ext cx="1537922" cy="461665"/>
          </a:xfrm>
          <a:prstGeom prst="rect">
            <a:avLst/>
          </a:prstGeom>
          <a:solidFill>
            <a:schemeClr val="bg2"/>
          </a:solidFill>
        </p:spPr>
        <p:txBody>
          <a:bodyPr wrap="none" lIns="182880" tIns="146304" rIns="182880" bIns="146304" rtlCol="0">
            <a:spAutoFit/>
          </a:bodyPr>
          <a:lstStyle/>
          <a:p>
            <a:pPr>
              <a:lnSpc>
                <a:spcPct val="90000"/>
              </a:lnSpc>
              <a:spcAft>
                <a:spcPts val="1800"/>
              </a:spcAft>
            </a:pPr>
            <a:r>
              <a:rPr lang="en-US" sz="1200" dirty="0">
                <a:solidFill>
                  <a:srgbClr val="8D36FF"/>
                </a:solidFill>
              </a:rPr>
              <a:t>Global Optimum</a:t>
            </a:r>
          </a:p>
        </p:txBody>
      </p:sp>
      <p:sp>
        <p:nvSpPr>
          <p:cNvPr id="22" name="TextBox 21">
            <a:extLst>
              <a:ext uri="{FF2B5EF4-FFF2-40B4-BE49-F238E27FC236}">
                <a16:creationId xmlns:a16="http://schemas.microsoft.com/office/drawing/2014/main" id="{C9D0CA00-C795-EA48-A695-4E0A05689140}"/>
              </a:ext>
            </a:extLst>
          </p:cNvPr>
          <p:cNvSpPr txBox="1"/>
          <p:nvPr/>
        </p:nvSpPr>
        <p:spPr>
          <a:xfrm>
            <a:off x="11401560" y="776537"/>
            <a:ext cx="1448153" cy="461665"/>
          </a:xfrm>
          <a:prstGeom prst="rect">
            <a:avLst/>
          </a:prstGeom>
          <a:solidFill>
            <a:schemeClr val="bg2"/>
          </a:solidFill>
        </p:spPr>
        <p:txBody>
          <a:bodyPr wrap="none" lIns="182880" tIns="146304" rIns="182880" bIns="146304" rtlCol="0">
            <a:spAutoFit/>
          </a:bodyPr>
          <a:lstStyle/>
          <a:p>
            <a:pPr>
              <a:lnSpc>
                <a:spcPct val="90000"/>
              </a:lnSpc>
              <a:spcAft>
                <a:spcPts val="1800"/>
              </a:spcAft>
            </a:pPr>
            <a:r>
              <a:rPr lang="en-US" sz="1200" dirty="0">
                <a:solidFill>
                  <a:srgbClr val="FFC000"/>
                </a:solidFill>
              </a:rPr>
              <a:t>Local Optimum</a:t>
            </a:r>
          </a:p>
        </p:txBody>
      </p:sp>
      <p:cxnSp>
        <p:nvCxnSpPr>
          <p:cNvPr id="26" name="Straight Connector 25">
            <a:extLst>
              <a:ext uri="{FF2B5EF4-FFF2-40B4-BE49-F238E27FC236}">
                <a16:creationId xmlns:a16="http://schemas.microsoft.com/office/drawing/2014/main" id="{6D4680D3-E9B8-A648-9B65-A138391E5019}"/>
              </a:ext>
            </a:extLst>
          </p:cNvPr>
          <p:cNvCxnSpPr>
            <a:cxnSpLocks/>
            <a:stCxn id="22" idx="2"/>
            <a:endCxn id="24" idx="4"/>
          </p:cNvCxnSpPr>
          <p:nvPr/>
        </p:nvCxnSpPr>
        <p:spPr>
          <a:xfrm flipH="1">
            <a:off x="11592336" y="1238202"/>
            <a:ext cx="533301" cy="35522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738400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Non-Convex Error Surface</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a:xfrm>
            <a:off x="325871" y="1985502"/>
            <a:ext cx="6773959" cy="2511457"/>
          </a:xfrm>
        </p:spPr>
        <p:txBody>
          <a:bodyPr/>
          <a:lstStyle/>
          <a:p>
            <a:pPr marL="457200" indent="-457200">
              <a:buFont typeface="Arial" panose="020B0604020202020204" pitchFamily="34" charset="0"/>
              <a:buChar char="•"/>
            </a:pPr>
            <a:r>
              <a:rPr lang="en-US" dirty="0"/>
              <a:t>In deep learning we almost exclusively need to solve a complex non-convex optimization problem in an n-dimensional vector space.</a:t>
            </a:r>
            <a:endParaRPr lang="en-US" b="0" i="1" dirty="0">
              <a:latin typeface="Cambria Math" panose="02040503050406030204" pitchFamily="18" charset="0"/>
            </a:endParaRPr>
          </a:p>
        </p:txBody>
      </p:sp>
      <p:pic>
        <p:nvPicPr>
          <p:cNvPr id="7" name="Picture 6">
            <a:extLst>
              <a:ext uri="{FF2B5EF4-FFF2-40B4-BE49-F238E27FC236}">
                <a16:creationId xmlns:a16="http://schemas.microsoft.com/office/drawing/2014/main" id="{782F905B-28F8-1549-97D3-F7F0708E3643}"/>
              </a:ext>
            </a:extLst>
          </p:cNvPr>
          <p:cNvPicPr>
            <a:picLocks noChangeAspect="1"/>
          </p:cNvPicPr>
          <p:nvPr/>
        </p:nvPicPr>
        <p:blipFill>
          <a:blip r:embed="rId2"/>
          <a:stretch>
            <a:fillRect/>
          </a:stretch>
        </p:blipFill>
        <p:spPr>
          <a:xfrm>
            <a:off x="7315200" y="1984247"/>
            <a:ext cx="6542653" cy="4297680"/>
          </a:xfrm>
          <a:prstGeom prst="rect">
            <a:avLst/>
          </a:prstGeom>
        </p:spPr>
      </p:pic>
      <p:cxnSp>
        <p:nvCxnSpPr>
          <p:cNvPr id="10" name="Straight Arrow Connector 9">
            <a:extLst>
              <a:ext uri="{FF2B5EF4-FFF2-40B4-BE49-F238E27FC236}">
                <a16:creationId xmlns:a16="http://schemas.microsoft.com/office/drawing/2014/main" id="{CA440D69-B4D6-5C4F-AB76-C32CE5C57A76}"/>
              </a:ext>
            </a:extLst>
          </p:cNvPr>
          <p:cNvCxnSpPr/>
          <p:nvPr/>
        </p:nvCxnSpPr>
        <p:spPr>
          <a:xfrm>
            <a:off x="10169328" y="2561963"/>
            <a:ext cx="313278" cy="874828"/>
          </a:xfrm>
          <a:prstGeom prst="straightConnector1">
            <a:avLst/>
          </a:prstGeom>
          <a:ln>
            <a:solidFill>
              <a:srgbClr val="8D36F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B9E8BE3-2D29-AA46-B3F2-149BFEFBD641}"/>
              </a:ext>
            </a:extLst>
          </p:cNvPr>
          <p:cNvCxnSpPr>
            <a:cxnSpLocks/>
          </p:cNvCxnSpPr>
          <p:nvPr/>
        </p:nvCxnSpPr>
        <p:spPr>
          <a:xfrm flipH="1">
            <a:off x="10012691" y="2561963"/>
            <a:ext cx="109577" cy="957358"/>
          </a:xfrm>
          <a:prstGeom prst="straightConnector1">
            <a:avLst/>
          </a:prstGeom>
          <a:ln>
            <a:solidFill>
              <a:srgbClr val="8D36F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4C2729D-10DF-6946-B7D7-BD09BDF63F39}"/>
              </a:ext>
            </a:extLst>
          </p:cNvPr>
          <p:cNvCxnSpPr>
            <a:cxnSpLocks/>
          </p:cNvCxnSpPr>
          <p:nvPr/>
        </p:nvCxnSpPr>
        <p:spPr>
          <a:xfrm>
            <a:off x="10169328" y="4097619"/>
            <a:ext cx="232131" cy="90271"/>
          </a:xfrm>
          <a:prstGeom prst="straightConnector1">
            <a:avLst/>
          </a:prstGeom>
          <a:ln>
            <a:solidFill>
              <a:srgbClr val="8D36F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E832E6-7D37-094F-A6CE-A8B98EA5641F}"/>
              </a:ext>
            </a:extLst>
          </p:cNvPr>
          <p:cNvCxnSpPr>
            <a:cxnSpLocks/>
          </p:cNvCxnSpPr>
          <p:nvPr/>
        </p:nvCxnSpPr>
        <p:spPr>
          <a:xfrm>
            <a:off x="10401459" y="4187890"/>
            <a:ext cx="543533" cy="1356643"/>
          </a:xfrm>
          <a:prstGeom prst="straightConnector1">
            <a:avLst/>
          </a:prstGeom>
          <a:ln>
            <a:solidFill>
              <a:srgbClr val="8D36FF"/>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371716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3A062-89FC-E541-8EB3-23240DA5702D}"/>
              </a:ext>
            </a:extLst>
          </p:cNvPr>
          <p:cNvSpPr>
            <a:spLocks noGrp="1"/>
          </p:cNvSpPr>
          <p:nvPr>
            <p:ph type="title"/>
          </p:nvPr>
        </p:nvSpPr>
        <p:spPr/>
        <p:txBody>
          <a:bodyPr/>
          <a:lstStyle/>
          <a:p>
            <a:r>
              <a:rPr lang="en-US" dirty="0"/>
              <a:t>Optimizers</a:t>
            </a:r>
          </a:p>
        </p:txBody>
      </p:sp>
      <p:pic>
        <p:nvPicPr>
          <p:cNvPr id="7" name="Content Placeholder 5">
            <a:extLst>
              <a:ext uri="{FF2B5EF4-FFF2-40B4-BE49-F238E27FC236}">
                <a16:creationId xmlns:a16="http://schemas.microsoft.com/office/drawing/2014/main" id="{7CED8164-4180-C241-B6CC-E73A0FF153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088" y="2140165"/>
            <a:ext cx="5630240" cy="4358897"/>
          </a:xfrm>
          <a:prstGeom prst="rect">
            <a:avLst/>
          </a:prstGeom>
        </p:spPr>
      </p:pic>
      <p:pic>
        <p:nvPicPr>
          <p:cNvPr id="8" name="Picture 7">
            <a:extLst>
              <a:ext uri="{FF2B5EF4-FFF2-40B4-BE49-F238E27FC236}">
                <a16:creationId xmlns:a16="http://schemas.microsoft.com/office/drawing/2014/main" id="{AB753716-AFA8-984B-8367-CC84283BEA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7072" y="2140165"/>
            <a:ext cx="5633024" cy="4361052"/>
          </a:xfrm>
          <a:prstGeom prst="rect">
            <a:avLst/>
          </a:prstGeom>
        </p:spPr>
      </p:pic>
      <p:sp>
        <p:nvSpPr>
          <p:cNvPr id="9" name="Rectangle 8">
            <a:extLst>
              <a:ext uri="{FF2B5EF4-FFF2-40B4-BE49-F238E27FC236}">
                <a16:creationId xmlns:a16="http://schemas.microsoft.com/office/drawing/2014/main" id="{1F08BD7E-F0CC-304B-B003-60FC7D0F7013}"/>
              </a:ext>
            </a:extLst>
          </p:cNvPr>
          <p:cNvSpPr/>
          <p:nvPr/>
        </p:nvSpPr>
        <p:spPr>
          <a:xfrm>
            <a:off x="3658992" y="6719374"/>
            <a:ext cx="6846880" cy="307777"/>
          </a:xfrm>
          <a:prstGeom prst="rect">
            <a:avLst/>
          </a:prstGeom>
        </p:spPr>
        <p:txBody>
          <a:bodyPr wrap="square">
            <a:spAutoFit/>
          </a:bodyPr>
          <a:lstStyle/>
          <a:p>
            <a:r>
              <a:rPr lang="en-US" sz="1400" dirty="0">
                <a:hlinkClick r:id="rId4"/>
              </a:rPr>
              <a:t>http://ruder.io/optimizing-gradient-descent/index.html#gradientdescentvariants</a:t>
            </a:r>
            <a:r>
              <a:rPr lang="en-US" sz="1400" dirty="0"/>
              <a:t> </a:t>
            </a:r>
          </a:p>
        </p:txBody>
      </p:sp>
    </p:spTree>
    <p:extLst>
      <p:ext uri="{BB962C8B-B14F-4D97-AF65-F5344CB8AC3E}">
        <p14:creationId xmlns:p14="http://schemas.microsoft.com/office/powerpoint/2010/main" val="166671115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9BE98-6AFB-7645-904A-7B4E366F71BB}"/>
              </a:ext>
            </a:extLst>
          </p:cNvPr>
          <p:cNvSpPr>
            <a:spLocks noGrp="1"/>
          </p:cNvSpPr>
          <p:nvPr>
            <p:ph type="title"/>
          </p:nvPr>
        </p:nvSpPr>
        <p:spPr/>
        <p:txBody>
          <a:bodyPr/>
          <a:lstStyle/>
          <a:p>
            <a:r>
              <a:rPr lang="en-US" dirty="0"/>
              <a:t>SGD + Momentum and WD</a:t>
            </a:r>
          </a:p>
        </p:txBody>
      </p:sp>
      <p:pic>
        <p:nvPicPr>
          <p:cNvPr id="4" name="Content Placeholder 3">
            <a:extLst>
              <a:ext uri="{FF2B5EF4-FFF2-40B4-BE49-F238E27FC236}">
                <a16:creationId xmlns:a16="http://schemas.microsoft.com/office/drawing/2014/main" id="{29EDF881-D268-AD4E-9B66-3B67464AD003}"/>
              </a:ext>
            </a:extLst>
          </p:cNvPr>
          <p:cNvPicPr>
            <a:picLocks noGrp="1" noChangeAspect="1"/>
          </p:cNvPicPr>
          <p:nvPr>
            <p:ph idx="1"/>
          </p:nvPr>
        </p:nvPicPr>
        <p:blipFill>
          <a:blip r:embed="rId2"/>
          <a:stretch>
            <a:fillRect/>
          </a:stretch>
        </p:blipFill>
        <p:spPr>
          <a:xfrm>
            <a:off x="7780177" y="1780279"/>
            <a:ext cx="6529919" cy="3686666"/>
          </a:xfrm>
          <a:prstGeom prst="rect">
            <a:avLst/>
          </a:prstGeom>
        </p:spPr>
      </p:pic>
      <p:sp>
        <p:nvSpPr>
          <p:cNvPr id="6" name="Rectangle 5">
            <a:extLst>
              <a:ext uri="{FF2B5EF4-FFF2-40B4-BE49-F238E27FC236}">
                <a16:creationId xmlns:a16="http://schemas.microsoft.com/office/drawing/2014/main" id="{4162CF7D-6B7A-EA48-9235-B6C359EC99C5}"/>
              </a:ext>
            </a:extLst>
          </p:cNvPr>
          <p:cNvSpPr/>
          <p:nvPr/>
        </p:nvSpPr>
        <p:spPr bwMode="auto">
          <a:xfrm>
            <a:off x="7780177" y="1780279"/>
            <a:ext cx="6529919" cy="3686666"/>
          </a:xfrm>
          <a:prstGeom prst="rect">
            <a:avLst/>
          </a:prstGeom>
          <a:solidFill>
            <a:schemeClr val="bg2">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FB4FC630-9232-DF46-9F62-B2EE69F3422D}"/>
              </a:ext>
            </a:extLst>
          </p:cNvPr>
          <p:cNvSpPr/>
          <p:nvPr/>
        </p:nvSpPr>
        <p:spPr>
          <a:xfrm>
            <a:off x="323088" y="1427011"/>
            <a:ext cx="7315200" cy="5016758"/>
          </a:xfrm>
          <a:prstGeom prst="rect">
            <a:avLst/>
          </a:prstGeom>
        </p:spPr>
        <p:txBody>
          <a:bodyPr>
            <a:spAutoFit/>
          </a:bodyPr>
          <a:lstStyle/>
          <a:p>
            <a:r>
              <a:rPr lang="en-US" sz="3200" dirty="0">
                <a:latin typeface="Helvetica Neue" panose="02000503000000020004" pitchFamily="2" charset="0"/>
              </a:rPr>
              <a:t>Applies SGD to each minibatch. A good rule of thump for setting the parameters is learning rate of .001 with momentum of .9. SGD has trouble navigating areas that one one </a:t>
            </a:r>
            <a:r>
              <a:rPr lang="en-US" sz="3200" dirty="0" err="1">
                <a:latin typeface="Helvetica Neue" panose="02000503000000020004" pitchFamily="2" charset="0"/>
              </a:rPr>
              <a:t>dimention</a:t>
            </a:r>
            <a:r>
              <a:rPr lang="en-US" sz="3200" dirty="0">
                <a:latin typeface="Helvetica Neue" panose="02000503000000020004" pitchFamily="2" charset="0"/>
              </a:rPr>
              <a:t> is significantly more steep than others. SGD can get stuck in local </a:t>
            </a:r>
            <a:r>
              <a:rPr lang="en-US" sz="3200" dirty="0" err="1">
                <a:latin typeface="Helvetica Neue" panose="02000503000000020004" pitchFamily="2" charset="0"/>
              </a:rPr>
              <a:t>minimas</a:t>
            </a:r>
            <a:r>
              <a:rPr lang="en-US" sz="3200" dirty="0">
                <a:latin typeface="Helvetica Neue" panose="02000503000000020004" pitchFamily="2" charset="0"/>
              </a:rPr>
              <a:t>. adding a momentum term we can address this problem to some extent</a:t>
            </a:r>
            <a:endParaRPr lang="en-US" sz="3200" dirty="0"/>
          </a:p>
        </p:txBody>
      </p:sp>
      <p:sp>
        <p:nvSpPr>
          <p:cNvPr id="8" name="Rectangle 7">
            <a:extLst>
              <a:ext uri="{FF2B5EF4-FFF2-40B4-BE49-F238E27FC236}">
                <a16:creationId xmlns:a16="http://schemas.microsoft.com/office/drawing/2014/main" id="{4860BF0A-D627-574A-A479-E58324F8F26C}"/>
              </a:ext>
            </a:extLst>
          </p:cNvPr>
          <p:cNvSpPr/>
          <p:nvPr/>
        </p:nvSpPr>
        <p:spPr>
          <a:xfrm>
            <a:off x="2276272" y="6797037"/>
            <a:ext cx="11828834" cy="418256"/>
          </a:xfrm>
          <a:prstGeom prst="rect">
            <a:avLst/>
          </a:prstGeom>
        </p:spPr>
        <p:txBody>
          <a:bodyPr wrap="square">
            <a:spAutoFit/>
          </a:bodyPr>
          <a:lstStyle/>
          <a:p>
            <a:r>
              <a:rPr lang="en-US" dirty="0">
                <a:hlinkClick r:id="rId3"/>
              </a:rPr>
              <a:t>https://github.com/cyrusmvahid/GluonBootcamp/blob/master/labs/regression.ipynb</a:t>
            </a:r>
            <a:r>
              <a:rPr lang="en-US" dirty="0"/>
              <a:t> </a:t>
            </a:r>
          </a:p>
        </p:txBody>
      </p:sp>
    </p:spTree>
    <p:extLst>
      <p:ext uri="{BB962C8B-B14F-4D97-AF65-F5344CB8AC3E}">
        <p14:creationId xmlns:p14="http://schemas.microsoft.com/office/powerpoint/2010/main" val="5296567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63A32-4EC3-E945-B1D7-9CE839336A77}"/>
              </a:ext>
            </a:extLst>
          </p:cNvPr>
          <p:cNvSpPr>
            <a:spLocks noGrp="1"/>
          </p:cNvSpPr>
          <p:nvPr>
            <p:ph type="title"/>
          </p:nvPr>
        </p:nvSpPr>
        <p:spPr/>
        <p:txBody>
          <a:bodyPr/>
          <a:lstStyle/>
          <a:p>
            <a:r>
              <a:rPr lang="en-US" dirty="0"/>
              <a:t>SGD</a:t>
            </a:r>
          </a:p>
        </p:txBody>
      </p:sp>
      <p:sp>
        <p:nvSpPr>
          <p:cNvPr id="3" name="Content Placeholder 2">
            <a:extLst>
              <a:ext uri="{FF2B5EF4-FFF2-40B4-BE49-F238E27FC236}">
                <a16:creationId xmlns:a16="http://schemas.microsoft.com/office/drawing/2014/main" id="{1E4BE056-4482-324A-A564-6817A05AB086}"/>
              </a:ext>
            </a:extLst>
          </p:cNvPr>
          <p:cNvSpPr>
            <a:spLocks noGrp="1"/>
          </p:cNvSpPr>
          <p:nvPr>
            <p:ph sz="quarter" idx="10"/>
          </p:nvPr>
        </p:nvSpPr>
        <p:spPr>
          <a:xfrm>
            <a:off x="570584" y="1307683"/>
            <a:ext cx="13518488" cy="6476325"/>
          </a:xfrm>
        </p:spPr>
        <p:txBody>
          <a:bodyPr/>
          <a:lstStyle/>
          <a:p>
            <a:r>
              <a:rPr lang="en-US" sz="1800" dirty="0" err="1"/>
              <a:t>INFO:root</a:t>
            </a:r>
            <a:r>
              <a:rPr lang="en-US" sz="1800" dirty="0"/>
              <a:t>:[Epoch 0] train=0.320232 </a:t>
            </a:r>
            <a:r>
              <a:rPr lang="en-US" sz="1800" dirty="0" err="1"/>
              <a:t>val</a:t>
            </a:r>
            <a:r>
              <a:rPr lang="en-US" sz="1800" dirty="0"/>
              <a:t>=0.311300 loss=1.828540 time: 6.539909</a:t>
            </a:r>
          </a:p>
          <a:p>
            <a:r>
              <a:rPr lang="en-US" sz="1800" dirty="0" err="1"/>
              <a:t>INFO:root</a:t>
            </a:r>
            <a:r>
              <a:rPr lang="en-US" sz="1800" dirty="0"/>
              <a:t>:[Epoch 1] train=0.499419 </a:t>
            </a:r>
            <a:r>
              <a:rPr lang="en-US" sz="1800" dirty="0" err="1"/>
              <a:t>val</a:t>
            </a:r>
            <a:r>
              <a:rPr lang="en-US" sz="1800" dirty="0"/>
              <a:t>=0.504000 loss=1.360491 time: 6.521951</a:t>
            </a:r>
          </a:p>
          <a:p>
            <a:r>
              <a:rPr lang="en-US" sz="1800" dirty="0" err="1"/>
              <a:t>INFO:root</a:t>
            </a:r>
            <a:r>
              <a:rPr lang="en-US" sz="1800" dirty="0"/>
              <a:t>:[Epoch 2] train=0.589263 </a:t>
            </a:r>
            <a:r>
              <a:rPr lang="en-US" sz="1800" dirty="0" err="1"/>
              <a:t>val</a:t>
            </a:r>
            <a:r>
              <a:rPr lang="en-US" sz="1800" dirty="0"/>
              <a:t>=0.563700 loss=1.134461 time: 6.828416</a:t>
            </a:r>
          </a:p>
          <a:p>
            <a:r>
              <a:rPr lang="en-US" sz="1800" dirty="0" err="1"/>
              <a:t>INFO:root</a:t>
            </a:r>
            <a:r>
              <a:rPr lang="en-US" sz="1800" dirty="0"/>
              <a:t>:[Epoch 3] train=0.651242 </a:t>
            </a:r>
            <a:r>
              <a:rPr lang="en-US" sz="1800" dirty="0" err="1"/>
              <a:t>val</a:t>
            </a:r>
            <a:r>
              <a:rPr lang="en-US" sz="1800" dirty="0"/>
              <a:t>=0.636300 loss=0.973226 time: 6.240821</a:t>
            </a:r>
          </a:p>
          <a:p>
            <a:r>
              <a:rPr lang="en-US" sz="1800" dirty="0" err="1"/>
              <a:t>INFO:root</a:t>
            </a:r>
            <a:r>
              <a:rPr lang="en-US" sz="1800" dirty="0"/>
              <a:t>:[Epoch 4] train=0.696394 </a:t>
            </a:r>
            <a:r>
              <a:rPr lang="en-US" sz="1800" dirty="0" err="1"/>
              <a:t>val</a:t>
            </a:r>
            <a:r>
              <a:rPr lang="en-US" sz="1800" dirty="0"/>
              <a:t>=0.624500 loss=0.856011 time: 5.716242</a:t>
            </a:r>
          </a:p>
          <a:p>
            <a:r>
              <a:rPr lang="en-US" sz="1800" dirty="0" err="1"/>
              <a:t>INFO:root</a:t>
            </a:r>
            <a:r>
              <a:rPr lang="en-US" sz="1800" dirty="0"/>
              <a:t>:[Epoch 5] train=0.726643 </a:t>
            </a:r>
            <a:r>
              <a:rPr lang="en-US" sz="1800" dirty="0" err="1"/>
              <a:t>val</a:t>
            </a:r>
            <a:r>
              <a:rPr lang="en-US" sz="1800" dirty="0"/>
              <a:t>=0.680200 loss=0.777433 time: 5.796741</a:t>
            </a:r>
          </a:p>
          <a:p>
            <a:r>
              <a:rPr lang="en-US" sz="1800" dirty="0" err="1"/>
              <a:t>INFO:root</a:t>
            </a:r>
            <a:r>
              <a:rPr lang="en-US" sz="1800" dirty="0"/>
              <a:t>:[Epoch 6] train=0.752424 </a:t>
            </a:r>
            <a:r>
              <a:rPr lang="en-US" sz="1800" dirty="0" err="1"/>
              <a:t>val</a:t>
            </a:r>
            <a:r>
              <a:rPr lang="en-US" sz="1800" dirty="0"/>
              <a:t>=0.703200 loss=0.703050 time: 6.936821</a:t>
            </a:r>
          </a:p>
          <a:p>
            <a:r>
              <a:rPr lang="en-US" sz="1800" dirty="0" err="1"/>
              <a:t>INFO:root</a:t>
            </a:r>
            <a:r>
              <a:rPr lang="en-US" sz="1800" dirty="0"/>
              <a:t>:[Epoch 7] train=0.769631 </a:t>
            </a:r>
            <a:r>
              <a:rPr lang="en-US" sz="1800" dirty="0" err="1"/>
              <a:t>val</a:t>
            </a:r>
            <a:r>
              <a:rPr lang="en-US" sz="1800" dirty="0"/>
              <a:t>=0.685400 loss=0.654198 time: 6.403769</a:t>
            </a:r>
          </a:p>
          <a:p>
            <a:r>
              <a:rPr lang="en-US" sz="1800" dirty="0" err="1"/>
              <a:t>INFO:root</a:t>
            </a:r>
            <a:r>
              <a:rPr lang="en-US" sz="1800" dirty="0"/>
              <a:t>:[Epoch 8] train=0.788081 </a:t>
            </a:r>
            <a:r>
              <a:rPr lang="en-US" sz="1800" dirty="0" err="1"/>
              <a:t>val</a:t>
            </a:r>
            <a:r>
              <a:rPr lang="en-US" sz="1800" dirty="0"/>
              <a:t>=0.762600 loss=0.605454 time: 5.668295</a:t>
            </a:r>
          </a:p>
          <a:p>
            <a:r>
              <a:rPr lang="en-US" sz="1800" dirty="0" err="1"/>
              <a:t>INFO:root</a:t>
            </a:r>
            <a:r>
              <a:rPr lang="en-US" sz="1800" dirty="0"/>
              <a:t>:[Epoch 9] train=0.798658 </a:t>
            </a:r>
            <a:r>
              <a:rPr lang="en-US" sz="1800" dirty="0" err="1"/>
              <a:t>val</a:t>
            </a:r>
            <a:r>
              <a:rPr lang="en-US" sz="1800" dirty="0"/>
              <a:t>=0.770500 loss=0.576482 time: 6.360962</a:t>
            </a:r>
          </a:p>
          <a:p>
            <a:r>
              <a:rPr lang="en-US" sz="1800" dirty="0" err="1"/>
              <a:t>INFO:root</a:t>
            </a:r>
            <a:r>
              <a:rPr lang="en-US" sz="1800" dirty="0"/>
              <a:t>:[Epoch 10] train=0.805749 </a:t>
            </a:r>
            <a:r>
              <a:rPr lang="en-US" sz="1800" dirty="0" err="1"/>
              <a:t>val</a:t>
            </a:r>
            <a:r>
              <a:rPr lang="en-US" sz="1800" dirty="0"/>
              <a:t>=0.759700 loss=0.553458 time: 6.030818</a:t>
            </a:r>
          </a:p>
          <a:p>
            <a:r>
              <a:rPr lang="en-US" sz="1800" dirty="0" err="1"/>
              <a:t>INFO:root</a:t>
            </a:r>
            <a:r>
              <a:rPr lang="en-US" sz="1800" dirty="0"/>
              <a:t>:[Epoch 11] train=0.814223 </a:t>
            </a:r>
            <a:r>
              <a:rPr lang="en-US" sz="1800" dirty="0" err="1"/>
              <a:t>val</a:t>
            </a:r>
            <a:r>
              <a:rPr lang="en-US" sz="1800" dirty="0"/>
              <a:t>=0.700600 loss=0.532443 time: 6.420320</a:t>
            </a:r>
          </a:p>
          <a:p>
            <a:r>
              <a:rPr lang="en-US" sz="1800" dirty="0" err="1"/>
              <a:t>INFO:root</a:t>
            </a:r>
            <a:r>
              <a:rPr lang="en-US" sz="1800" dirty="0"/>
              <a:t>:[Epoch 12] train=0.822676 </a:t>
            </a:r>
            <a:r>
              <a:rPr lang="en-US" sz="1800" dirty="0" err="1"/>
              <a:t>val</a:t>
            </a:r>
            <a:r>
              <a:rPr lang="en-US" sz="1800" dirty="0"/>
              <a:t>=0.742500 loss=0.506356 time: 5.543132</a:t>
            </a:r>
          </a:p>
          <a:p>
            <a:r>
              <a:rPr lang="en-US" sz="1800" dirty="0" err="1"/>
              <a:t>INFO:root</a:t>
            </a:r>
            <a:r>
              <a:rPr lang="en-US" sz="1800" dirty="0"/>
              <a:t>:[Epoch 13] train=0.832812 </a:t>
            </a:r>
            <a:r>
              <a:rPr lang="en-US" sz="1800" dirty="0" err="1"/>
              <a:t>val</a:t>
            </a:r>
            <a:r>
              <a:rPr lang="en-US" sz="1800" dirty="0"/>
              <a:t>=0.777800 loss=0.482470 time: 5.963372</a:t>
            </a:r>
          </a:p>
          <a:p>
            <a:r>
              <a:rPr lang="en-US" sz="1800" dirty="0" err="1"/>
              <a:t>INFO:root</a:t>
            </a:r>
            <a:r>
              <a:rPr lang="en-US" sz="1800" dirty="0"/>
              <a:t>:[Epoch 14] train=0.842548 </a:t>
            </a:r>
            <a:r>
              <a:rPr lang="en-US" sz="1800" dirty="0" err="1"/>
              <a:t>val</a:t>
            </a:r>
            <a:r>
              <a:rPr lang="en-US" sz="1800" dirty="0"/>
              <a:t>=0.793400 loss=0.453167 time: 5.632769</a:t>
            </a:r>
          </a:p>
          <a:p>
            <a:r>
              <a:rPr lang="en-US" sz="1800" dirty="0" err="1"/>
              <a:t>INFO:root</a:t>
            </a:r>
            <a:r>
              <a:rPr lang="en-US" sz="1800" dirty="0"/>
              <a:t>:[Epoch 15] train=0.847296 </a:t>
            </a:r>
            <a:r>
              <a:rPr lang="en-US" sz="1800" dirty="0" err="1"/>
              <a:t>val</a:t>
            </a:r>
            <a:r>
              <a:rPr lang="en-US" sz="1800" dirty="0"/>
              <a:t>=0.772600 loss=0.440297 time: 5.402728</a:t>
            </a:r>
          </a:p>
          <a:p>
            <a:r>
              <a:rPr lang="en-US" sz="1800" dirty="0" err="1"/>
              <a:t>INFO:root</a:t>
            </a:r>
            <a:r>
              <a:rPr lang="en-US" sz="1800" dirty="0"/>
              <a:t>:[Epoch 16] train=0.851402 </a:t>
            </a:r>
            <a:r>
              <a:rPr lang="en-US" sz="1800" dirty="0" err="1"/>
              <a:t>val</a:t>
            </a:r>
            <a:r>
              <a:rPr lang="en-US" sz="1800" dirty="0"/>
              <a:t>=0.774200 loss=0.428900 time: 5.821625</a:t>
            </a:r>
          </a:p>
          <a:p>
            <a:r>
              <a:rPr lang="en-US" sz="1800" dirty="0" err="1"/>
              <a:t>INFO:root</a:t>
            </a:r>
            <a:r>
              <a:rPr lang="en-US" sz="1800" dirty="0"/>
              <a:t>:[Epoch 17] train=0.855749 </a:t>
            </a:r>
            <a:r>
              <a:rPr lang="en-US" sz="1800" dirty="0" err="1"/>
              <a:t>val</a:t>
            </a:r>
            <a:r>
              <a:rPr lang="en-US" sz="1800" dirty="0"/>
              <a:t>=0.790000 loss=0.415191 time: 5.847228</a:t>
            </a:r>
          </a:p>
          <a:p>
            <a:r>
              <a:rPr lang="en-US" sz="1800" dirty="0" err="1"/>
              <a:t>INFO:root</a:t>
            </a:r>
            <a:r>
              <a:rPr lang="en-US" sz="1800" dirty="0"/>
              <a:t>:[Epoch 18] train=0.860357 </a:t>
            </a:r>
            <a:r>
              <a:rPr lang="en-US" sz="1800" dirty="0" err="1"/>
              <a:t>val</a:t>
            </a:r>
            <a:r>
              <a:rPr lang="en-US" sz="1800" dirty="0"/>
              <a:t>=0.798300 loss=0.400935 time: 5.816122</a:t>
            </a:r>
          </a:p>
          <a:p>
            <a:r>
              <a:rPr lang="en-US" sz="1800" dirty="0" err="1"/>
              <a:t>INFO:root</a:t>
            </a:r>
            <a:r>
              <a:rPr lang="en-US" sz="1800" dirty="0"/>
              <a:t>:[Epoch 19] train=0.866607 </a:t>
            </a:r>
            <a:r>
              <a:rPr lang="en-US" sz="1800" dirty="0" err="1"/>
              <a:t>val</a:t>
            </a:r>
            <a:r>
              <a:rPr lang="en-US" sz="1800" dirty="0"/>
              <a:t>=0.815800 loss=</a:t>
            </a:r>
            <a:r>
              <a:rPr lang="en-US" sz="1800" b="1" dirty="0"/>
              <a:t>0.384234</a:t>
            </a:r>
            <a:r>
              <a:rPr lang="en-US" sz="1800" dirty="0"/>
              <a:t> time: 5.358579</a:t>
            </a:r>
          </a:p>
        </p:txBody>
      </p:sp>
    </p:spTree>
    <p:extLst>
      <p:ext uri="{BB962C8B-B14F-4D97-AF65-F5344CB8AC3E}">
        <p14:creationId xmlns:p14="http://schemas.microsoft.com/office/powerpoint/2010/main" val="262656926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9BE98-6AFB-7645-904A-7B4E366F71BB}"/>
              </a:ext>
            </a:extLst>
          </p:cNvPr>
          <p:cNvSpPr>
            <a:spLocks noGrp="1"/>
          </p:cNvSpPr>
          <p:nvPr>
            <p:ph type="title"/>
          </p:nvPr>
        </p:nvSpPr>
        <p:spPr/>
        <p:txBody>
          <a:bodyPr/>
          <a:lstStyle/>
          <a:p>
            <a:r>
              <a:rPr lang="en-US" dirty="0"/>
              <a:t>NAG</a:t>
            </a:r>
          </a:p>
        </p:txBody>
      </p:sp>
      <p:sp>
        <p:nvSpPr>
          <p:cNvPr id="7" name="Rectangle 6">
            <a:extLst>
              <a:ext uri="{FF2B5EF4-FFF2-40B4-BE49-F238E27FC236}">
                <a16:creationId xmlns:a16="http://schemas.microsoft.com/office/drawing/2014/main" id="{FB4FC630-9232-DF46-9F62-B2EE69F3422D}"/>
              </a:ext>
            </a:extLst>
          </p:cNvPr>
          <p:cNvSpPr/>
          <p:nvPr/>
        </p:nvSpPr>
        <p:spPr>
          <a:xfrm>
            <a:off x="323088" y="1427011"/>
            <a:ext cx="6232238" cy="2373791"/>
          </a:xfrm>
          <a:prstGeom prst="rect">
            <a:avLst/>
          </a:prstGeom>
        </p:spPr>
        <p:txBody>
          <a:bodyPr wrap="square">
            <a:spAutoFit/>
          </a:bodyPr>
          <a:lstStyle/>
          <a:p>
            <a:pPr marL="342900" indent="-342900">
              <a:buFont typeface="Arial" panose="020B0604020202020204" pitchFamily="34" charset="0"/>
              <a:buChar char="•"/>
            </a:pPr>
            <a:r>
              <a:rPr lang="en-US" altLang="en-US" dirty="0"/>
              <a:t>Momentum does continue down the slope with speed. Knowing where the gradient is headed helps slowing down the descent towards the local </a:t>
            </a:r>
            <a:r>
              <a:rPr lang="en-US" altLang="en-US" dirty="0" err="1"/>
              <a:t>minimas</a:t>
            </a:r>
            <a:r>
              <a:rPr lang="en-US" altLang="en-US" dirty="0"/>
              <a:t>.</a:t>
            </a:r>
          </a:p>
          <a:p>
            <a:pPr marL="342900" indent="-342900">
              <a:buFont typeface="Arial" panose="020B0604020202020204" pitchFamily="34" charset="0"/>
              <a:buChar char="•"/>
            </a:pPr>
            <a:r>
              <a:rPr lang="en-US" altLang="en-US" dirty="0"/>
              <a:t>NAG looks ahead to approximate the future position of parameters and adaptively adjust the momentum.</a:t>
            </a:r>
          </a:p>
        </p:txBody>
      </p:sp>
      <p:pic>
        <p:nvPicPr>
          <p:cNvPr id="9" name="Picture 8">
            <a:extLst>
              <a:ext uri="{FF2B5EF4-FFF2-40B4-BE49-F238E27FC236}">
                <a16:creationId xmlns:a16="http://schemas.microsoft.com/office/drawing/2014/main" id="{A68A1068-8F67-B14D-B069-93D0661726E4}"/>
              </a:ext>
            </a:extLst>
          </p:cNvPr>
          <p:cNvPicPr>
            <a:picLocks noChangeAspect="1"/>
          </p:cNvPicPr>
          <p:nvPr/>
        </p:nvPicPr>
        <p:blipFill>
          <a:blip r:embed="rId2"/>
          <a:stretch>
            <a:fillRect/>
          </a:stretch>
        </p:blipFill>
        <p:spPr>
          <a:xfrm>
            <a:off x="6555326" y="1427011"/>
            <a:ext cx="7754770" cy="2139247"/>
          </a:xfrm>
          <a:prstGeom prst="rect">
            <a:avLst/>
          </a:prstGeom>
        </p:spPr>
      </p:pic>
      <p:sp>
        <p:nvSpPr>
          <p:cNvPr id="10" name="Rectangle 9">
            <a:extLst>
              <a:ext uri="{FF2B5EF4-FFF2-40B4-BE49-F238E27FC236}">
                <a16:creationId xmlns:a16="http://schemas.microsoft.com/office/drawing/2014/main" id="{E1D9E155-234E-4E46-B438-07208ECE5EF9}"/>
              </a:ext>
            </a:extLst>
          </p:cNvPr>
          <p:cNvSpPr/>
          <p:nvPr/>
        </p:nvSpPr>
        <p:spPr bwMode="auto">
          <a:xfrm>
            <a:off x="6555326" y="1427011"/>
            <a:ext cx="7754770" cy="2139247"/>
          </a:xfrm>
          <a:prstGeom prst="rect">
            <a:avLst/>
          </a:prstGeom>
          <a:solidFill>
            <a:schemeClr val="bg2">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D1506C5C-1850-7547-AFE6-D2FCE6514282}"/>
              </a:ext>
            </a:extLst>
          </p:cNvPr>
          <p:cNvSpPr/>
          <p:nvPr/>
        </p:nvSpPr>
        <p:spPr>
          <a:xfrm>
            <a:off x="323088" y="3901678"/>
            <a:ext cx="13987008" cy="1070101"/>
          </a:xfrm>
          <a:prstGeom prst="rect">
            <a:avLst/>
          </a:prstGeom>
        </p:spPr>
        <p:txBody>
          <a:bodyPr wrap="square">
            <a:spAutoFit/>
          </a:bodyPr>
          <a:lstStyle/>
          <a:p>
            <a:pPr marL="342900" indent="-342900">
              <a:buFont typeface="Arial" panose="020B0604020202020204" pitchFamily="34" charset="0"/>
              <a:buChar char="•"/>
            </a:pPr>
            <a:r>
              <a:rPr lang="en-US" altLang="en-US" dirty="0"/>
              <a:t> NAG first makes a big jump in the direction of the previous accumulated gradient </a:t>
            </a:r>
          </a:p>
          <a:p>
            <a:pPr marL="342900" indent="-342900">
              <a:buFont typeface="Arial" panose="020B0604020202020204" pitchFamily="34" charset="0"/>
              <a:buChar char="•"/>
            </a:pPr>
            <a:r>
              <a:rPr lang="en-US" altLang="en-US" dirty="0"/>
              <a:t>measures the gradient and then makes a correction , which results in the complete NAG update.</a:t>
            </a:r>
          </a:p>
          <a:p>
            <a:pPr marL="342900" indent="-342900">
              <a:buFont typeface="Arial" panose="020B0604020202020204" pitchFamily="34" charset="0"/>
              <a:buChar char="•"/>
            </a:pPr>
            <a:r>
              <a:rPr lang="en-US" altLang="en-US" dirty="0"/>
              <a:t>NAG can help with RNN training performance.</a:t>
            </a:r>
            <a:endParaRPr lang="en-US" sz="3200" dirty="0"/>
          </a:p>
        </p:txBody>
      </p:sp>
      <p:sp>
        <p:nvSpPr>
          <p:cNvPr id="12" name="Rectangle 11">
            <a:extLst>
              <a:ext uri="{FF2B5EF4-FFF2-40B4-BE49-F238E27FC236}">
                <a16:creationId xmlns:a16="http://schemas.microsoft.com/office/drawing/2014/main" id="{99B96AED-F0DE-F04A-ADA5-F6FA3672CBF0}"/>
              </a:ext>
            </a:extLst>
          </p:cNvPr>
          <p:cNvSpPr/>
          <p:nvPr/>
        </p:nvSpPr>
        <p:spPr>
          <a:xfrm>
            <a:off x="2276272" y="6797037"/>
            <a:ext cx="11828834" cy="418256"/>
          </a:xfrm>
          <a:prstGeom prst="rect">
            <a:avLst/>
          </a:prstGeom>
        </p:spPr>
        <p:txBody>
          <a:bodyPr wrap="square">
            <a:spAutoFit/>
          </a:bodyPr>
          <a:lstStyle/>
          <a:p>
            <a:r>
              <a:rPr lang="en-US" dirty="0">
                <a:hlinkClick r:id="rId3"/>
              </a:rPr>
              <a:t>https://github.com/cyrusmvahid/GluonBootcamp/blob/master/labs/regression.ipynb</a:t>
            </a:r>
            <a:r>
              <a:rPr lang="en-US" dirty="0"/>
              <a:t> </a:t>
            </a:r>
          </a:p>
        </p:txBody>
      </p:sp>
    </p:spTree>
    <p:extLst>
      <p:ext uri="{BB962C8B-B14F-4D97-AF65-F5344CB8AC3E}">
        <p14:creationId xmlns:p14="http://schemas.microsoft.com/office/powerpoint/2010/main" val="169528962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63A32-4EC3-E945-B1D7-9CE839336A77}"/>
              </a:ext>
            </a:extLst>
          </p:cNvPr>
          <p:cNvSpPr>
            <a:spLocks noGrp="1"/>
          </p:cNvSpPr>
          <p:nvPr>
            <p:ph type="title"/>
          </p:nvPr>
        </p:nvSpPr>
        <p:spPr/>
        <p:txBody>
          <a:bodyPr/>
          <a:lstStyle/>
          <a:p>
            <a:r>
              <a:rPr lang="en-US" dirty="0"/>
              <a:t>NAG</a:t>
            </a:r>
          </a:p>
        </p:txBody>
      </p:sp>
      <p:sp>
        <p:nvSpPr>
          <p:cNvPr id="3" name="Content Placeholder 2">
            <a:extLst>
              <a:ext uri="{FF2B5EF4-FFF2-40B4-BE49-F238E27FC236}">
                <a16:creationId xmlns:a16="http://schemas.microsoft.com/office/drawing/2014/main" id="{1E4BE056-4482-324A-A564-6817A05AB086}"/>
              </a:ext>
            </a:extLst>
          </p:cNvPr>
          <p:cNvSpPr>
            <a:spLocks noGrp="1"/>
          </p:cNvSpPr>
          <p:nvPr>
            <p:ph sz="quarter" idx="10"/>
          </p:nvPr>
        </p:nvSpPr>
        <p:spPr>
          <a:xfrm>
            <a:off x="570584" y="1307683"/>
            <a:ext cx="13518488" cy="6476325"/>
          </a:xfrm>
        </p:spPr>
        <p:txBody>
          <a:bodyPr/>
          <a:lstStyle/>
          <a:p>
            <a:r>
              <a:rPr lang="en-US" sz="1800" dirty="0" err="1"/>
              <a:t>INFO:root</a:t>
            </a:r>
            <a:r>
              <a:rPr lang="en-US" sz="1800" dirty="0"/>
              <a:t>:[Epoch 0] train=0.308433 </a:t>
            </a:r>
            <a:r>
              <a:rPr lang="en-US" sz="1800" dirty="0" err="1"/>
              <a:t>val</a:t>
            </a:r>
            <a:r>
              <a:rPr lang="en-US" sz="1800" dirty="0"/>
              <a:t>=0.319800 loss=1.886015 time: 6.550777</a:t>
            </a:r>
          </a:p>
          <a:p>
            <a:r>
              <a:rPr lang="en-US" sz="1800" dirty="0" err="1"/>
              <a:t>INFO:root</a:t>
            </a:r>
            <a:r>
              <a:rPr lang="en-US" sz="1800" dirty="0"/>
              <a:t>:[Epoch 1] train=0.471334 </a:t>
            </a:r>
            <a:r>
              <a:rPr lang="en-US" sz="1800" dirty="0" err="1"/>
              <a:t>val</a:t>
            </a:r>
            <a:r>
              <a:rPr lang="en-US" sz="1800" dirty="0"/>
              <a:t>=0.500900 loss=1.434551 time: 5.405174</a:t>
            </a:r>
          </a:p>
          <a:p>
            <a:r>
              <a:rPr lang="en-US" sz="1800" dirty="0" err="1"/>
              <a:t>INFO:root</a:t>
            </a:r>
            <a:r>
              <a:rPr lang="en-US" sz="1800" dirty="0"/>
              <a:t>:[Epoch 2] train=0.571675 </a:t>
            </a:r>
            <a:r>
              <a:rPr lang="en-US" sz="1800" dirty="0" err="1"/>
              <a:t>val</a:t>
            </a:r>
            <a:r>
              <a:rPr lang="en-US" sz="1800" dirty="0"/>
              <a:t>=0.560500 loss=1.186487 time: 5.425138</a:t>
            </a:r>
          </a:p>
          <a:p>
            <a:r>
              <a:rPr lang="en-US" sz="1800" dirty="0" err="1"/>
              <a:t>INFO:root</a:t>
            </a:r>
            <a:r>
              <a:rPr lang="en-US" sz="1800" dirty="0"/>
              <a:t>:[Epoch 3] train=0.641867 </a:t>
            </a:r>
            <a:r>
              <a:rPr lang="en-US" sz="1800" dirty="0" err="1"/>
              <a:t>val</a:t>
            </a:r>
            <a:r>
              <a:rPr lang="en-US" sz="1800" dirty="0"/>
              <a:t>=0.642200 loss=1.002207 time: 5.514042</a:t>
            </a:r>
          </a:p>
          <a:p>
            <a:r>
              <a:rPr lang="en-US" sz="1800" dirty="0" err="1"/>
              <a:t>INFO:root</a:t>
            </a:r>
            <a:r>
              <a:rPr lang="en-US" sz="1800" dirty="0"/>
              <a:t>:[Epoch 4] train=0.693770 </a:t>
            </a:r>
            <a:r>
              <a:rPr lang="en-US" sz="1800" dirty="0" err="1"/>
              <a:t>val</a:t>
            </a:r>
            <a:r>
              <a:rPr lang="en-US" sz="1800" dirty="0"/>
              <a:t>=0.654600 loss=0.866025 time: 5.631780</a:t>
            </a:r>
          </a:p>
          <a:p>
            <a:r>
              <a:rPr lang="en-US" sz="1800" dirty="0" err="1"/>
              <a:t>INFO:root</a:t>
            </a:r>
            <a:r>
              <a:rPr lang="en-US" sz="1800" dirty="0"/>
              <a:t>:[Epoch 5] train=0.731831 </a:t>
            </a:r>
            <a:r>
              <a:rPr lang="en-US" sz="1800" dirty="0" err="1"/>
              <a:t>val</a:t>
            </a:r>
            <a:r>
              <a:rPr lang="en-US" sz="1800" dirty="0"/>
              <a:t>=0.712600 loss=0.763841 time: 6.143763</a:t>
            </a:r>
          </a:p>
          <a:p>
            <a:r>
              <a:rPr lang="en-US" sz="1800" dirty="0" err="1"/>
              <a:t>INFO:root</a:t>
            </a:r>
            <a:r>
              <a:rPr lang="en-US" sz="1800" dirty="0"/>
              <a:t>:[Epoch 6] train=0.757812 </a:t>
            </a:r>
            <a:r>
              <a:rPr lang="en-US" sz="1800" dirty="0" err="1"/>
              <a:t>val</a:t>
            </a:r>
            <a:r>
              <a:rPr lang="en-US" sz="1800" dirty="0"/>
              <a:t>=0.713200 loss=0.693119 time: 5.937472</a:t>
            </a:r>
          </a:p>
          <a:p>
            <a:r>
              <a:rPr lang="en-US" sz="1800" dirty="0" err="1"/>
              <a:t>INFO:root</a:t>
            </a:r>
            <a:r>
              <a:rPr lang="en-US" sz="1800" dirty="0"/>
              <a:t>:[Epoch 7] train=0.779327 </a:t>
            </a:r>
            <a:r>
              <a:rPr lang="en-US" sz="1800" dirty="0" err="1"/>
              <a:t>val</a:t>
            </a:r>
            <a:r>
              <a:rPr lang="en-US" sz="1800" dirty="0"/>
              <a:t>=0.737500 loss=0.634709 time: 6.136395</a:t>
            </a:r>
          </a:p>
          <a:p>
            <a:r>
              <a:rPr lang="en-US" sz="1800" dirty="0" err="1"/>
              <a:t>INFO:root</a:t>
            </a:r>
            <a:r>
              <a:rPr lang="en-US" sz="1800" dirty="0"/>
              <a:t>:[Epoch 8] train=0.795513 </a:t>
            </a:r>
            <a:r>
              <a:rPr lang="en-US" sz="1800" dirty="0" err="1"/>
              <a:t>val</a:t>
            </a:r>
            <a:r>
              <a:rPr lang="en-US" sz="1800" dirty="0"/>
              <a:t>=0.760800 loss=0.589994 time: 5.702718</a:t>
            </a:r>
          </a:p>
          <a:p>
            <a:r>
              <a:rPr lang="en-US" sz="1800" dirty="0" err="1"/>
              <a:t>INFO:root</a:t>
            </a:r>
            <a:r>
              <a:rPr lang="en-US" sz="1800" dirty="0"/>
              <a:t>:[Epoch 9] train=0.808313 </a:t>
            </a:r>
            <a:r>
              <a:rPr lang="en-US" sz="1800" dirty="0" err="1"/>
              <a:t>val</a:t>
            </a:r>
            <a:r>
              <a:rPr lang="en-US" sz="1800" dirty="0"/>
              <a:t>=0.746400 loss=0.552479 time: 5.358437</a:t>
            </a:r>
          </a:p>
          <a:p>
            <a:r>
              <a:rPr lang="en-US" sz="1800" dirty="0" err="1"/>
              <a:t>INFO:root</a:t>
            </a:r>
            <a:r>
              <a:rPr lang="en-US" sz="1800" dirty="0"/>
              <a:t>:[Epoch 10] train=0.818129 </a:t>
            </a:r>
            <a:r>
              <a:rPr lang="en-US" sz="1800" dirty="0" err="1"/>
              <a:t>val</a:t>
            </a:r>
            <a:r>
              <a:rPr lang="en-US" sz="1800" dirty="0"/>
              <a:t>=0.772100 loss=0.523184 time: 5.997128</a:t>
            </a:r>
          </a:p>
          <a:p>
            <a:r>
              <a:rPr lang="en-US" sz="1800" dirty="0" err="1"/>
              <a:t>INFO:root</a:t>
            </a:r>
            <a:r>
              <a:rPr lang="en-US" sz="1800" dirty="0"/>
              <a:t>:[Epoch 11] train=0.827544 </a:t>
            </a:r>
            <a:r>
              <a:rPr lang="en-US" sz="1800" dirty="0" err="1"/>
              <a:t>val</a:t>
            </a:r>
            <a:r>
              <a:rPr lang="en-US" sz="1800" dirty="0"/>
              <a:t>=0.799500 loss=0.500787 time: 5.829901</a:t>
            </a:r>
          </a:p>
          <a:p>
            <a:r>
              <a:rPr lang="en-US" sz="1800" dirty="0" err="1"/>
              <a:t>INFO:root</a:t>
            </a:r>
            <a:r>
              <a:rPr lang="en-US" sz="1800" dirty="0"/>
              <a:t>:[Epoch 12] train=0.834896 </a:t>
            </a:r>
            <a:r>
              <a:rPr lang="en-US" sz="1800" dirty="0" err="1"/>
              <a:t>val</a:t>
            </a:r>
            <a:r>
              <a:rPr lang="en-US" sz="1800" dirty="0"/>
              <a:t>=0.772900 loss=0.471773 time: 5.716117</a:t>
            </a:r>
          </a:p>
          <a:p>
            <a:r>
              <a:rPr lang="en-US" sz="1800" dirty="0" err="1"/>
              <a:t>INFO:root</a:t>
            </a:r>
            <a:r>
              <a:rPr lang="en-US" sz="1800" dirty="0"/>
              <a:t>:[Epoch 13] train=0.844692 </a:t>
            </a:r>
            <a:r>
              <a:rPr lang="en-US" sz="1800" dirty="0" err="1"/>
              <a:t>val</a:t>
            </a:r>
            <a:r>
              <a:rPr lang="en-US" sz="1800" dirty="0"/>
              <a:t>=0.782900 loss=0.452683 time: 6.698682</a:t>
            </a:r>
          </a:p>
          <a:p>
            <a:r>
              <a:rPr lang="en-US" sz="1800" dirty="0" err="1"/>
              <a:t>INFO:root</a:t>
            </a:r>
            <a:r>
              <a:rPr lang="en-US" sz="1800" dirty="0"/>
              <a:t>:[Epoch 14] train=0.850160 </a:t>
            </a:r>
            <a:r>
              <a:rPr lang="en-US" sz="1800" dirty="0" err="1"/>
              <a:t>val</a:t>
            </a:r>
            <a:r>
              <a:rPr lang="en-US" sz="1800" dirty="0"/>
              <a:t>=0.791600 loss=0.431896 time: 6.603370</a:t>
            </a:r>
          </a:p>
          <a:p>
            <a:r>
              <a:rPr lang="en-US" sz="1800" dirty="0" err="1"/>
              <a:t>INFO:root</a:t>
            </a:r>
            <a:r>
              <a:rPr lang="en-US" sz="1800" dirty="0"/>
              <a:t>:[Epoch 15] train=0.855409 </a:t>
            </a:r>
            <a:r>
              <a:rPr lang="en-US" sz="1800" dirty="0" err="1"/>
              <a:t>val</a:t>
            </a:r>
            <a:r>
              <a:rPr lang="en-US" sz="1800" dirty="0"/>
              <a:t>=0.806500 loss=0.416784 time: 6.226276</a:t>
            </a:r>
          </a:p>
          <a:p>
            <a:r>
              <a:rPr lang="en-US" sz="1800" dirty="0" err="1"/>
              <a:t>INFO:root</a:t>
            </a:r>
            <a:r>
              <a:rPr lang="en-US" sz="1800" dirty="0"/>
              <a:t>:[Epoch 16] train=0.861098 </a:t>
            </a:r>
            <a:r>
              <a:rPr lang="en-US" sz="1800" dirty="0" err="1"/>
              <a:t>val</a:t>
            </a:r>
            <a:r>
              <a:rPr lang="en-US" sz="1800" dirty="0"/>
              <a:t>=0.792300 loss=0.398030 time: 5.621616</a:t>
            </a:r>
          </a:p>
          <a:p>
            <a:r>
              <a:rPr lang="en-US" sz="1800" dirty="0" err="1"/>
              <a:t>INFO:root</a:t>
            </a:r>
            <a:r>
              <a:rPr lang="en-US" sz="1800" dirty="0"/>
              <a:t>:[Epoch 17] train=0.866847 </a:t>
            </a:r>
            <a:r>
              <a:rPr lang="en-US" sz="1800" dirty="0" err="1"/>
              <a:t>val</a:t>
            </a:r>
            <a:r>
              <a:rPr lang="en-US" sz="1800" dirty="0"/>
              <a:t>=0.823800 loss=0.385180 time: 5.526948</a:t>
            </a:r>
          </a:p>
          <a:p>
            <a:r>
              <a:rPr lang="en-US" sz="1800" dirty="0" err="1"/>
              <a:t>INFO:root</a:t>
            </a:r>
            <a:r>
              <a:rPr lang="en-US" sz="1800" dirty="0"/>
              <a:t>:[Epoch 18] train=0.870994 </a:t>
            </a:r>
            <a:r>
              <a:rPr lang="en-US" sz="1800" dirty="0" err="1"/>
              <a:t>val</a:t>
            </a:r>
            <a:r>
              <a:rPr lang="en-US" sz="1800" dirty="0"/>
              <a:t>=0.805400 loss=0.367664 time: 5.894297</a:t>
            </a:r>
          </a:p>
          <a:p>
            <a:r>
              <a:rPr lang="en-US" sz="1800" dirty="0" err="1"/>
              <a:t>INFO:root</a:t>
            </a:r>
            <a:r>
              <a:rPr lang="en-US" sz="1800" dirty="0"/>
              <a:t>:[Epoch 19] train=0.875441 </a:t>
            </a:r>
            <a:r>
              <a:rPr lang="en-US" sz="1800" dirty="0" err="1"/>
              <a:t>val</a:t>
            </a:r>
            <a:r>
              <a:rPr lang="en-US" sz="1800" dirty="0"/>
              <a:t>=0.770500 loss=</a:t>
            </a:r>
            <a:r>
              <a:rPr lang="en-US" sz="1800" b="1" dirty="0"/>
              <a:t>0.359724</a:t>
            </a:r>
            <a:r>
              <a:rPr lang="en-US" sz="1800" dirty="0"/>
              <a:t> time: 5.594626</a:t>
            </a:r>
          </a:p>
        </p:txBody>
      </p:sp>
    </p:spTree>
    <p:extLst>
      <p:ext uri="{BB962C8B-B14F-4D97-AF65-F5344CB8AC3E}">
        <p14:creationId xmlns:p14="http://schemas.microsoft.com/office/powerpoint/2010/main" val="95396805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9BE98-6AFB-7645-904A-7B4E366F71BB}"/>
              </a:ext>
            </a:extLst>
          </p:cNvPr>
          <p:cNvSpPr>
            <a:spLocks noGrp="1"/>
          </p:cNvSpPr>
          <p:nvPr>
            <p:ph type="title"/>
          </p:nvPr>
        </p:nvSpPr>
        <p:spPr/>
        <p:txBody>
          <a:bodyPr/>
          <a:lstStyle/>
          <a:p>
            <a:r>
              <a:rPr lang="en-US" dirty="0"/>
              <a:t>LBSGD with Momentum and WD</a:t>
            </a:r>
          </a:p>
        </p:txBody>
      </p:sp>
      <p:sp>
        <p:nvSpPr>
          <p:cNvPr id="10" name="Rectangle 9">
            <a:extLst>
              <a:ext uri="{FF2B5EF4-FFF2-40B4-BE49-F238E27FC236}">
                <a16:creationId xmlns:a16="http://schemas.microsoft.com/office/drawing/2014/main" id="{E1D9E155-234E-4E46-B438-07208ECE5EF9}"/>
              </a:ext>
            </a:extLst>
          </p:cNvPr>
          <p:cNvSpPr/>
          <p:nvPr/>
        </p:nvSpPr>
        <p:spPr bwMode="auto">
          <a:xfrm>
            <a:off x="4784892" y="4645856"/>
            <a:ext cx="7754770" cy="2139247"/>
          </a:xfrm>
          <a:prstGeom prst="rect">
            <a:avLst/>
          </a:prstGeom>
          <a:solidFill>
            <a:schemeClr val="bg2">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ABD4D92D-FCF4-9240-B894-F744F884CD12}"/>
              </a:ext>
            </a:extLst>
          </p:cNvPr>
          <p:cNvSpPr/>
          <p:nvPr/>
        </p:nvSpPr>
        <p:spPr>
          <a:xfrm>
            <a:off x="323088" y="1427011"/>
            <a:ext cx="13159448" cy="1569660"/>
          </a:xfrm>
          <a:prstGeom prst="rect">
            <a:avLst/>
          </a:prstGeom>
        </p:spPr>
        <p:txBody>
          <a:bodyPr wrap="square">
            <a:spAutoFit/>
          </a:bodyPr>
          <a:lstStyle/>
          <a:p>
            <a:r>
              <a:rPr lang="en-US" sz="2400" dirty="0">
                <a:latin typeface="Helvetica Neue" panose="02000503000000020004" pitchFamily="2" charset="0"/>
              </a:rPr>
              <a:t>Large batches help increasing training speed, but come at </a:t>
            </a:r>
            <a:r>
              <a:rPr lang="en-US" sz="2400" dirty="0" err="1">
                <a:latin typeface="Helvetica Neue" panose="02000503000000020004" pitchFamily="2" charset="0"/>
              </a:rPr>
              <a:t>teh</a:t>
            </a:r>
            <a:r>
              <a:rPr lang="en-US" sz="2400" dirty="0">
                <a:latin typeface="Helvetica Neue" panose="02000503000000020004" pitchFamily="2" charset="0"/>
              </a:rPr>
              <a:t> cost of loss of stability. There are techniques that allow us to train models on large batches (1000 scale) while performing as well as training the same model on small batch size. The techniques hinge on the idea of adaptive batch size and include </a:t>
            </a:r>
            <a:r>
              <a:rPr lang="en-US" sz="2400" dirty="0" err="1">
                <a:latin typeface="Helvetica Neue" panose="02000503000000020004" pitchFamily="2" charset="0"/>
              </a:rPr>
              <a:t>warmupss</a:t>
            </a:r>
            <a:r>
              <a:rPr lang="en-US" sz="2400" dirty="0">
                <a:latin typeface="Helvetica Neue" panose="02000503000000020004" pitchFamily="2" charset="0"/>
              </a:rPr>
              <a:t>, Linear Scaling, and Batch Normalization</a:t>
            </a:r>
            <a:endParaRPr lang="en-US" sz="2400" dirty="0"/>
          </a:p>
        </p:txBody>
      </p:sp>
      <p:pic>
        <p:nvPicPr>
          <p:cNvPr id="4" name="Picture 3">
            <a:extLst>
              <a:ext uri="{FF2B5EF4-FFF2-40B4-BE49-F238E27FC236}">
                <a16:creationId xmlns:a16="http://schemas.microsoft.com/office/drawing/2014/main" id="{7B5824B4-C3EF-2E4D-BE8C-AA9382C616D4}"/>
              </a:ext>
            </a:extLst>
          </p:cNvPr>
          <p:cNvPicPr>
            <a:picLocks noChangeAspect="1"/>
          </p:cNvPicPr>
          <p:nvPr/>
        </p:nvPicPr>
        <p:blipFill>
          <a:blip r:embed="rId2"/>
          <a:stretch>
            <a:fillRect/>
          </a:stretch>
        </p:blipFill>
        <p:spPr>
          <a:xfrm>
            <a:off x="552812" y="3421163"/>
            <a:ext cx="12700000" cy="3683000"/>
          </a:xfrm>
          <a:prstGeom prst="rect">
            <a:avLst/>
          </a:prstGeom>
        </p:spPr>
      </p:pic>
      <p:sp>
        <p:nvSpPr>
          <p:cNvPr id="12" name="Rectangle 11">
            <a:extLst>
              <a:ext uri="{FF2B5EF4-FFF2-40B4-BE49-F238E27FC236}">
                <a16:creationId xmlns:a16="http://schemas.microsoft.com/office/drawing/2014/main" id="{8A09E10D-DC87-0344-96B3-A890A6EF66E5}"/>
              </a:ext>
            </a:extLst>
          </p:cNvPr>
          <p:cNvSpPr/>
          <p:nvPr/>
        </p:nvSpPr>
        <p:spPr bwMode="auto">
          <a:xfrm>
            <a:off x="552812" y="3421163"/>
            <a:ext cx="12700000" cy="3683000"/>
          </a:xfrm>
          <a:prstGeom prst="rect">
            <a:avLst/>
          </a:prstGeom>
          <a:solidFill>
            <a:schemeClr val="bg2">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263548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63A32-4EC3-E945-B1D7-9CE839336A77}"/>
              </a:ext>
            </a:extLst>
          </p:cNvPr>
          <p:cNvSpPr>
            <a:spLocks noGrp="1"/>
          </p:cNvSpPr>
          <p:nvPr>
            <p:ph type="title"/>
          </p:nvPr>
        </p:nvSpPr>
        <p:spPr/>
        <p:txBody>
          <a:bodyPr/>
          <a:lstStyle/>
          <a:p>
            <a:r>
              <a:rPr lang="en-US" dirty="0"/>
              <a:t>LBSGD</a:t>
            </a:r>
          </a:p>
        </p:txBody>
      </p:sp>
      <p:sp>
        <p:nvSpPr>
          <p:cNvPr id="3" name="Content Placeholder 2">
            <a:extLst>
              <a:ext uri="{FF2B5EF4-FFF2-40B4-BE49-F238E27FC236}">
                <a16:creationId xmlns:a16="http://schemas.microsoft.com/office/drawing/2014/main" id="{1E4BE056-4482-324A-A564-6817A05AB086}"/>
              </a:ext>
            </a:extLst>
          </p:cNvPr>
          <p:cNvSpPr>
            <a:spLocks noGrp="1"/>
          </p:cNvSpPr>
          <p:nvPr>
            <p:ph sz="quarter" idx="10"/>
          </p:nvPr>
        </p:nvSpPr>
        <p:spPr>
          <a:xfrm>
            <a:off x="570584" y="1307683"/>
            <a:ext cx="13518488" cy="6476325"/>
          </a:xfrm>
        </p:spPr>
        <p:txBody>
          <a:bodyPr/>
          <a:lstStyle/>
          <a:p>
            <a:r>
              <a:rPr lang="en-US" sz="1800" dirty="0" err="1"/>
              <a:t>INFO:root</a:t>
            </a:r>
            <a:r>
              <a:rPr lang="en-US" sz="1800" dirty="0"/>
              <a:t>:[Epoch 0] train=0.310337 </a:t>
            </a:r>
            <a:r>
              <a:rPr lang="en-US" sz="1800" dirty="0" err="1"/>
              <a:t>val</a:t>
            </a:r>
            <a:r>
              <a:rPr lang="en-US" sz="1800" dirty="0"/>
              <a:t>=0.261300 loss=1.858803 time: 6.850179</a:t>
            </a:r>
          </a:p>
          <a:p>
            <a:r>
              <a:rPr lang="en-US" sz="1800" dirty="0" err="1"/>
              <a:t>INFO:root</a:t>
            </a:r>
            <a:r>
              <a:rPr lang="en-US" sz="1800" dirty="0"/>
              <a:t>:[Epoch 1] train=0.493790 </a:t>
            </a:r>
            <a:r>
              <a:rPr lang="en-US" sz="1800" dirty="0" err="1"/>
              <a:t>val</a:t>
            </a:r>
            <a:r>
              <a:rPr lang="en-US" sz="1800" dirty="0"/>
              <a:t>=0.492400 loss=1.374855 time: 5.764549</a:t>
            </a:r>
          </a:p>
          <a:p>
            <a:r>
              <a:rPr lang="en-US" sz="1800" dirty="0" err="1"/>
              <a:t>INFO:root</a:t>
            </a:r>
            <a:r>
              <a:rPr lang="en-US" sz="1800" dirty="0"/>
              <a:t>:[Epoch 2] train=0.584836 </a:t>
            </a:r>
            <a:r>
              <a:rPr lang="en-US" sz="1800" dirty="0" err="1"/>
              <a:t>val</a:t>
            </a:r>
            <a:r>
              <a:rPr lang="en-US" sz="1800" dirty="0"/>
              <a:t>=0.547400 loss=1.150604 time: 6.900003</a:t>
            </a:r>
          </a:p>
          <a:p>
            <a:r>
              <a:rPr lang="en-US" sz="1800" dirty="0" err="1"/>
              <a:t>INFO:root</a:t>
            </a:r>
            <a:r>
              <a:rPr lang="en-US" sz="1800" dirty="0"/>
              <a:t>:[Epoch 3] train=0.647596 </a:t>
            </a:r>
            <a:r>
              <a:rPr lang="en-US" sz="1800" dirty="0" err="1"/>
              <a:t>val</a:t>
            </a:r>
            <a:r>
              <a:rPr lang="en-US" sz="1800" dirty="0"/>
              <a:t>=0.569500 loss=0.984875 time: 5.679046</a:t>
            </a:r>
          </a:p>
          <a:p>
            <a:r>
              <a:rPr lang="en-US" sz="1800" dirty="0" err="1"/>
              <a:t>INFO:root</a:t>
            </a:r>
            <a:r>
              <a:rPr lang="en-US" sz="1800" dirty="0"/>
              <a:t>:[Epoch 4] train=0.686679 </a:t>
            </a:r>
            <a:r>
              <a:rPr lang="en-US" sz="1800" dirty="0" err="1"/>
              <a:t>val</a:t>
            </a:r>
            <a:r>
              <a:rPr lang="en-US" sz="1800" dirty="0"/>
              <a:t>=0.655000 loss=0.878320 time: 6.349431</a:t>
            </a:r>
          </a:p>
          <a:p>
            <a:r>
              <a:rPr lang="en-US" sz="1800" dirty="0" err="1"/>
              <a:t>INFO:root</a:t>
            </a:r>
            <a:r>
              <a:rPr lang="en-US" sz="1800" dirty="0"/>
              <a:t>:[Epoch 5] train=0.717808 </a:t>
            </a:r>
            <a:r>
              <a:rPr lang="en-US" sz="1800" dirty="0" err="1"/>
              <a:t>val</a:t>
            </a:r>
            <a:r>
              <a:rPr lang="en-US" sz="1800" dirty="0"/>
              <a:t>=0.645500 loss=0.800551 time: 6.575341</a:t>
            </a:r>
          </a:p>
          <a:p>
            <a:r>
              <a:rPr lang="en-US" sz="1800" dirty="0" err="1"/>
              <a:t>INFO:root</a:t>
            </a:r>
            <a:r>
              <a:rPr lang="en-US" sz="1800" dirty="0"/>
              <a:t>:[Epoch 6] train=0.746695 </a:t>
            </a:r>
            <a:r>
              <a:rPr lang="en-US" sz="1800" dirty="0" err="1"/>
              <a:t>val</a:t>
            </a:r>
            <a:r>
              <a:rPr lang="en-US" sz="1800" dirty="0"/>
              <a:t>=0.650900 loss=0.719336 time: 5.927774</a:t>
            </a:r>
          </a:p>
          <a:p>
            <a:r>
              <a:rPr lang="en-US" sz="1800" dirty="0" err="1"/>
              <a:t>INFO:root</a:t>
            </a:r>
            <a:r>
              <a:rPr lang="en-US" sz="1800" dirty="0"/>
              <a:t>:[Epoch 7] train=0.764864 </a:t>
            </a:r>
            <a:r>
              <a:rPr lang="en-US" sz="1800" dirty="0" err="1"/>
              <a:t>val</a:t>
            </a:r>
            <a:r>
              <a:rPr lang="en-US" sz="1800" dirty="0"/>
              <a:t>=0.646100 loss=0.671761 time: 5.562227</a:t>
            </a:r>
          </a:p>
          <a:p>
            <a:r>
              <a:rPr lang="en-US" sz="1800" dirty="0" err="1"/>
              <a:t>INFO:root</a:t>
            </a:r>
            <a:r>
              <a:rPr lang="en-US" sz="1800" dirty="0"/>
              <a:t>:[Epoch 8] train=0.780228 </a:t>
            </a:r>
            <a:r>
              <a:rPr lang="en-US" sz="1800" dirty="0" err="1"/>
              <a:t>val</a:t>
            </a:r>
            <a:r>
              <a:rPr lang="en-US" sz="1800" dirty="0"/>
              <a:t>=0.684500 loss=0.629181 time: 6.023513</a:t>
            </a:r>
          </a:p>
          <a:p>
            <a:r>
              <a:rPr lang="en-US" sz="1800" dirty="0" err="1"/>
              <a:t>INFO:root</a:t>
            </a:r>
            <a:r>
              <a:rPr lang="en-US" sz="1800" dirty="0"/>
              <a:t>:[Epoch 9] train=0.795172 </a:t>
            </a:r>
            <a:r>
              <a:rPr lang="en-US" sz="1800" dirty="0" err="1"/>
              <a:t>val</a:t>
            </a:r>
            <a:r>
              <a:rPr lang="en-US" sz="1800" dirty="0"/>
              <a:t>=0.722300 loss=0.587467 time: 6.372227</a:t>
            </a:r>
          </a:p>
          <a:p>
            <a:r>
              <a:rPr lang="en-US" sz="1800" dirty="0" err="1"/>
              <a:t>INFO:root</a:t>
            </a:r>
            <a:r>
              <a:rPr lang="en-US" sz="1800" dirty="0"/>
              <a:t>:[Epoch 10] train=0.806390 </a:t>
            </a:r>
            <a:r>
              <a:rPr lang="en-US" sz="1800" dirty="0" err="1"/>
              <a:t>val</a:t>
            </a:r>
            <a:r>
              <a:rPr lang="en-US" sz="1800" dirty="0"/>
              <a:t>=0.778500 loss=0.552990 time: 6.265981</a:t>
            </a:r>
          </a:p>
          <a:p>
            <a:r>
              <a:rPr lang="en-US" sz="1800" dirty="0" err="1"/>
              <a:t>INFO:root</a:t>
            </a:r>
            <a:r>
              <a:rPr lang="en-US" sz="1800" dirty="0"/>
              <a:t>:[Epoch 11] train=0.815284 </a:t>
            </a:r>
            <a:r>
              <a:rPr lang="en-US" sz="1800" dirty="0" err="1"/>
              <a:t>val</a:t>
            </a:r>
            <a:r>
              <a:rPr lang="en-US" sz="1800" dirty="0"/>
              <a:t>=0.776300 loss=0.530719 time: 5.755747</a:t>
            </a:r>
          </a:p>
          <a:p>
            <a:r>
              <a:rPr lang="en-US" sz="1800" dirty="0" err="1"/>
              <a:t>INFO:root</a:t>
            </a:r>
            <a:r>
              <a:rPr lang="en-US" sz="1800" dirty="0"/>
              <a:t>:[Epoch 12] train=0.825781 </a:t>
            </a:r>
            <a:r>
              <a:rPr lang="en-US" sz="1800" dirty="0" err="1"/>
              <a:t>val</a:t>
            </a:r>
            <a:r>
              <a:rPr lang="en-US" sz="1800" dirty="0"/>
              <a:t>=0.736600 loss=0.503931 time: 6.308614</a:t>
            </a:r>
          </a:p>
          <a:p>
            <a:r>
              <a:rPr lang="en-US" sz="1800" dirty="0" err="1"/>
              <a:t>INFO:root</a:t>
            </a:r>
            <a:r>
              <a:rPr lang="en-US" sz="1800" dirty="0"/>
              <a:t>:[Epoch 13] train=0.829567 </a:t>
            </a:r>
            <a:r>
              <a:rPr lang="en-US" sz="1800" dirty="0" err="1"/>
              <a:t>val</a:t>
            </a:r>
            <a:r>
              <a:rPr lang="en-US" sz="1800" dirty="0"/>
              <a:t>=0.781600 loss=0.489560 time: 5.724034</a:t>
            </a:r>
          </a:p>
          <a:p>
            <a:r>
              <a:rPr lang="en-US" sz="1800" dirty="0" err="1"/>
              <a:t>INFO:root</a:t>
            </a:r>
            <a:r>
              <a:rPr lang="en-US" sz="1800" dirty="0"/>
              <a:t>:[Epoch 14] train=0.837079 </a:t>
            </a:r>
            <a:r>
              <a:rPr lang="en-US" sz="1800" dirty="0" err="1"/>
              <a:t>val</a:t>
            </a:r>
            <a:r>
              <a:rPr lang="en-US" sz="1800" dirty="0"/>
              <a:t>=0.745200 loss=0.465858 time: 6.084397</a:t>
            </a:r>
          </a:p>
          <a:p>
            <a:r>
              <a:rPr lang="en-US" sz="1800" dirty="0" err="1"/>
              <a:t>INFO:root</a:t>
            </a:r>
            <a:r>
              <a:rPr lang="en-US" sz="1800" dirty="0"/>
              <a:t>:[Epoch 15] train=0.846134 </a:t>
            </a:r>
            <a:r>
              <a:rPr lang="en-US" sz="1800" dirty="0" err="1"/>
              <a:t>val</a:t>
            </a:r>
            <a:r>
              <a:rPr lang="en-US" sz="1800" dirty="0"/>
              <a:t>=0.794900 loss=0.443486 time: 6.147125</a:t>
            </a:r>
          </a:p>
          <a:p>
            <a:r>
              <a:rPr lang="en-US" sz="1800" dirty="0" err="1"/>
              <a:t>INFO:root</a:t>
            </a:r>
            <a:r>
              <a:rPr lang="en-US" sz="1800" dirty="0"/>
              <a:t>:[Epoch 16] train=0.851322 </a:t>
            </a:r>
            <a:r>
              <a:rPr lang="en-US" sz="1800" dirty="0" err="1"/>
              <a:t>val</a:t>
            </a:r>
            <a:r>
              <a:rPr lang="en-US" sz="1800" dirty="0"/>
              <a:t>=0.802900 loss=0.430405 time: 6.474534</a:t>
            </a:r>
          </a:p>
          <a:p>
            <a:r>
              <a:rPr lang="en-US" sz="1800" dirty="0" err="1"/>
              <a:t>INFO:root</a:t>
            </a:r>
            <a:r>
              <a:rPr lang="en-US" sz="1800" dirty="0"/>
              <a:t>:[Epoch 17] train=0.855529 </a:t>
            </a:r>
            <a:r>
              <a:rPr lang="en-US" sz="1800" dirty="0" err="1"/>
              <a:t>val</a:t>
            </a:r>
            <a:r>
              <a:rPr lang="en-US" sz="1800" dirty="0"/>
              <a:t>=0.795500 loss=0.414212 time: 5.807887</a:t>
            </a:r>
          </a:p>
          <a:p>
            <a:r>
              <a:rPr lang="en-US" sz="1800" dirty="0" err="1"/>
              <a:t>INFO:root</a:t>
            </a:r>
            <a:r>
              <a:rPr lang="en-US" sz="1800" dirty="0"/>
              <a:t>:[Epoch 18] train=0.857973 </a:t>
            </a:r>
            <a:r>
              <a:rPr lang="en-US" sz="1800" dirty="0" err="1"/>
              <a:t>val</a:t>
            </a:r>
            <a:r>
              <a:rPr lang="en-US" sz="1800" dirty="0"/>
              <a:t>=0.803400 loss=0.404103 time: 5.543543</a:t>
            </a:r>
          </a:p>
          <a:p>
            <a:r>
              <a:rPr lang="en-US" sz="1800" dirty="0" err="1"/>
              <a:t>INFO:root</a:t>
            </a:r>
            <a:r>
              <a:rPr lang="en-US" sz="1800" dirty="0"/>
              <a:t>:[Epoch 19] train=0.866326 </a:t>
            </a:r>
            <a:r>
              <a:rPr lang="en-US" sz="1800" dirty="0" err="1"/>
              <a:t>val</a:t>
            </a:r>
            <a:r>
              <a:rPr lang="en-US" sz="1800" dirty="0"/>
              <a:t>=0.793300 loss=</a:t>
            </a:r>
            <a:r>
              <a:rPr lang="en-US" sz="1800" b="1" dirty="0"/>
              <a:t>0.384499</a:t>
            </a:r>
            <a:r>
              <a:rPr lang="en-US" sz="1800" dirty="0"/>
              <a:t> time: 6.101834</a:t>
            </a:r>
          </a:p>
        </p:txBody>
      </p:sp>
    </p:spTree>
    <p:extLst>
      <p:ext uri="{BB962C8B-B14F-4D97-AF65-F5344CB8AC3E}">
        <p14:creationId xmlns:p14="http://schemas.microsoft.com/office/powerpoint/2010/main" val="346920967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54EBF-92C7-904D-9E9B-D4BB597507AC}"/>
              </a:ext>
            </a:extLst>
          </p:cNvPr>
          <p:cNvSpPr>
            <a:spLocks noGrp="1"/>
          </p:cNvSpPr>
          <p:nvPr>
            <p:ph type="title"/>
          </p:nvPr>
        </p:nvSpPr>
        <p:spPr/>
        <p:txBody>
          <a:bodyPr/>
          <a:lstStyle/>
          <a:p>
            <a:r>
              <a:rPr lang="en-US"/>
              <a:t>Intel CPU - Speed</a:t>
            </a:r>
          </a:p>
        </p:txBody>
      </p:sp>
      <p:graphicFrame>
        <p:nvGraphicFramePr>
          <p:cNvPr id="4" name="Table 3">
            <a:extLst>
              <a:ext uri="{FF2B5EF4-FFF2-40B4-BE49-F238E27FC236}">
                <a16:creationId xmlns:a16="http://schemas.microsoft.com/office/drawing/2014/main" id="{198271DB-B333-504A-B254-C61D6D387AF3}"/>
              </a:ext>
            </a:extLst>
          </p:cNvPr>
          <p:cNvGraphicFramePr>
            <a:graphicFrameLocks noGrp="1"/>
          </p:cNvGraphicFramePr>
          <p:nvPr>
            <p:extLst>
              <p:ext uri="{D42A27DB-BD31-4B8C-83A1-F6EECF244321}">
                <p14:modId xmlns:p14="http://schemas.microsoft.com/office/powerpoint/2010/main" val="3716870276"/>
              </p:ext>
            </p:extLst>
          </p:nvPr>
        </p:nvGraphicFramePr>
        <p:xfrm>
          <a:off x="414856" y="2798611"/>
          <a:ext cx="13803472" cy="3915760"/>
        </p:xfrm>
        <a:graphic>
          <a:graphicData uri="http://schemas.openxmlformats.org/drawingml/2006/table">
            <a:tbl>
              <a:tblPr/>
              <a:tblGrid>
                <a:gridCol w="1725434">
                  <a:extLst>
                    <a:ext uri="{9D8B030D-6E8A-4147-A177-3AD203B41FA5}">
                      <a16:colId xmlns:a16="http://schemas.microsoft.com/office/drawing/2014/main" val="585714705"/>
                    </a:ext>
                  </a:extLst>
                </a:gridCol>
                <a:gridCol w="1725434">
                  <a:extLst>
                    <a:ext uri="{9D8B030D-6E8A-4147-A177-3AD203B41FA5}">
                      <a16:colId xmlns:a16="http://schemas.microsoft.com/office/drawing/2014/main" val="454867"/>
                    </a:ext>
                  </a:extLst>
                </a:gridCol>
                <a:gridCol w="1725434">
                  <a:extLst>
                    <a:ext uri="{9D8B030D-6E8A-4147-A177-3AD203B41FA5}">
                      <a16:colId xmlns:a16="http://schemas.microsoft.com/office/drawing/2014/main" val="1171100838"/>
                    </a:ext>
                  </a:extLst>
                </a:gridCol>
                <a:gridCol w="1725434">
                  <a:extLst>
                    <a:ext uri="{9D8B030D-6E8A-4147-A177-3AD203B41FA5}">
                      <a16:colId xmlns:a16="http://schemas.microsoft.com/office/drawing/2014/main" val="1929855354"/>
                    </a:ext>
                  </a:extLst>
                </a:gridCol>
                <a:gridCol w="1725434">
                  <a:extLst>
                    <a:ext uri="{9D8B030D-6E8A-4147-A177-3AD203B41FA5}">
                      <a16:colId xmlns:a16="http://schemas.microsoft.com/office/drawing/2014/main" val="1352374824"/>
                    </a:ext>
                  </a:extLst>
                </a:gridCol>
                <a:gridCol w="1725434">
                  <a:extLst>
                    <a:ext uri="{9D8B030D-6E8A-4147-A177-3AD203B41FA5}">
                      <a16:colId xmlns:a16="http://schemas.microsoft.com/office/drawing/2014/main" val="1572543406"/>
                    </a:ext>
                  </a:extLst>
                </a:gridCol>
                <a:gridCol w="1979440">
                  <a:extLst>
                    <a:ext uri="{9D8B030D-6E8A-4147-A177-3AD203B41FA5}">
                      <a16:colId xmlns:a16="http://schemas.microsoft.com/office/drawing/2014/main" val="1025484152"/>
                    </a:ext>
                  </a:extLst>
                </a:gridCol>
                <a:gridCol w="1471428">
                  <a:extLst>
                    <a:ext uri="{9D8B030D-6E8A-4147-A177-3AD203B41FA5}">
                      <a16:colId xmlns:a16="http://schemas.microsoft.com/office/drawing/2014/main" val="78750132"/>
                    </a:ext>
                  </a:extLst>
                </a:gridCol>
              </a:tblGrid>
              <a:tr h="149028">
                <a:tc rowSpan="2">
                  <a:txBody>
                    <a:bodyPr/>
                    <a:lstStyle/>
                    <a:p>
                      <a:pPr algn="ctr" fontAlgn="t"/>
                      <a:r>
                        <a:rPr lang="en-US" sz="1400" b="1">
                          <a:solidFill>
                            <a:srgbClr val="172B4D"/>
                          </a:solidFill>
                          <a:effectLst/>
                        </a:rPr>
                        <a:t>Category</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tc rowSpan="2">
                  <a:txBody>
                    <a:bodyPr/>
                    <a:lstStyle/>
                    <a:p>
                      <a:pPr algn="ctr" fontAlgn="t"/>
                      <a:r>
                        <a:rPr lang="en-US" sz="1400" b="1">
                          <a:solidFill>
                            <a:srgbClr val="172B4D"/>
                          </a:solidFill>
                          <a:effectLst/>
                        </a:rPr>
                        <a:t>Model</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tc gridSpan="3">
                  <a:txBody>
                    <a:bodyPr/>
                    <a:lstStyle/>
                    <a:p>
                      <a:pPr algn="ctr" fontAlgn="t"/>
                      <a:r>
                        <a:rPr lang="en-US" sz="1400" b="1">
                          <a:solidFill>
                            <a:srgbClr val="172B4D"/>
                          </a:solidFill>
                          <a:effectLst/>
                        </a:rPr>
                        <a:t>Latency batchsize=1 (ms, small is better)</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tc hMerge="1">
                  <a:txBody>
                    <a:bodyPr/>
                    <a:lstStyle/>
                    <a:p>
                      <a:endParaRPr lang="en-US"/>
                    </a:p>
                  </a:txBody>
                  <a:tcPr/>
                </a:tc>
                <a:tc hMerge="1">
                  <a:txBody>
                    <a:bodyPr/>
                    <a:lstStyle/>
                    <a:p>
                      <a:endParaRPr lang="en-US"/>
                    </a:p>
                  </a:txBody>
                  <a:tcPr/>
                </a:tc>
                <a:tc gridSpan="3">
                  <a:txBody>
                    <a:bodyPr/>
                    <a:lstStyle/>
                    <a:p>
                      <a:pPr algn="ctr" fontAlgn="t"/>
                      <a:r>
                        <a:rPr lang="en-US" sz="1400" b="1">
                          <a:solidFill>
                            <a:srgbClr val="172B4D"/>
                          </a:solidFill>
                          <a:effectLst/>
                        </a:rPr>
                        <a:t>Throughput batchsize=128 (fps, big is better)</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10536090"/>
                  </a:ext>
                </a:extLst>
              </a:tr>
              <a:tr h="149028">
                <a:tc vMerge="1">
                  <a:txBody>
                    <a:bodyPr/>
                    <a:lstStyle/>
                    <a:p>
                      <a:endParaRPr lang="en-US"/>
                    </a:p>
                  </a:txBody>
                  <a:tcPr/>
                </a:tc>
                <a:tc vMerge="1">
                  <a:txBody>
                    <a:bodyPr/>
                    <a:lstStyle/>
                    <a:p>
                      <a:endParaRPr lang="en-US"/>
                    </a:p>
                  </a:txBody>
                  <a:tcPr/>
                </a:tc>
                <a:tc>
                  <a:txBody>
                    <a:bodyPr/>
                    <a:lstStyle/>
                    <a:p>
                      <a:pPr algn="ctr" fontAlgn="t"/>
                      <a:r>
                        <a:rPr lang="en-US" sz="1400" b="1">
                          <a:solidFill>
                            <a:srgbClr val="172B4D"/>
                          </a:solidFill>
                          <a:effectLst/>
                        </a:rPr>
                        <a:t>w/o MKL-DNN</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tc>
                  <a:txBody>
                    <a:bodyPr/>
                    <a:lstStyle/>
                    <a:p>
                      <a:pPr algn="ctr" fontAlgn="t"/>
                      <a:r>
                        <a:rPr lang="en-US" sz="1400" b="1">
                          <a:solidFill>
                            <a:srgbClr val="172B4D"/>
                          </a:solidFill>
                          <a:effectLst/>
                        </a:rPr>
                        <a:t>w/ MKL-DNN</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tc>
                  <a:txBody>
                    <a:bodyPr/>
                    <a:lstStyle/>
                    <a:p>
                      <a:pPr algn="ctr" fontAlgn="t"/>
                      <a:r>
                        <a:rPr lang="en-US" sz="1400" b="1">
                          <a:solidFill>
                            <a:srgbClr val="172B4D"/>
                          </a:solidFill>
                          <a:effectLst/>
                        </a:rPr>
                        <a:t>speedup</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tc>
                  <a:txBody>
                    <a:bodyPr/>
                    <a:lstStyle/>
                    <a:p>
                      <a:pPr algn="ctr" fontAlgn="t"/>
                      <a:r>
                        <a:rPr lang="en-US" sz="1400" b="1">
                          <a:solidFill>
                            <a:srgbClr val="172B4D"/>
                          </a:solidFill>
                          <a:effectLst/>
                        </a:rPr>
                        <a:t>w/o MKL-DNN</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tc>
                  <a:txBody>
                    <a:bodyPr/>
                    <a:lstStyle/>
                    <a:p>
                      <a:pPr algn="ctr" fontAlgn="t"/>
                      <a:r>
                        <a:rPr lang="en-US" sz="1400" b="1">
                          <a:solidFill>
                            <a:srgbClr val="172B4D"/>
                          </a:solidFill>
                          <a:effectLst/>
                        </a:rPr>
                        <a:t>w/ MKL-DNN</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tc>
                  <a:txBody>
                    <a:bodyPr/>
                    <a:lstStyle/>
                    <a:p>
                      <a:pPr algn="ctr" fontAlgn="t"/>
                      <a:r>
                        <a:rPr lang="en-US" sz="1400" b="1">
                          <a:solidFill>
                            <a:srgbClr val="172B4D"/>
                          </a:solidFill>
                          <a:effectLst/>
                        </a:rPr>
                        <a:t>speedup</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extLst>
                  <a:ext uri="{0D108BD9-81ED-4DB2-BD59-A6C34878D82A}">
                    <a16:rowId xmlns:a16="http://schemas.microsoft.com/office/drawing/2014/main" val="3044571487"/>
                  </a:ext>
                </a:extLst>
              </a:tr>
              <a:tr h="149028">
                <a:tc rowSpan="9">
                  <a:txBody>
                    <a:bodyPr/>
                    <a:lstStyle/>
                    <a:p>
                      <a:pPr algn="ctr" fontAlgn="t"/>
                      <a:r>
                        <a:rPr lang="en-US" sz="1400" b="1">
                          <a:effectLst/>
                        </a:rPr>
                        <a:t>CNN/classification</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a:effectLst/>
                        </a:rPr>
                        <a:t>ResNet-50 v1</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a:effectLst/>
                        </a:rPr>
                        <a:t>97.19</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a:effectLst/>
                        </a:rPr>
                        <a:t>13.04</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b="1">
                          <a:effectLst/>
                        </a:rPr>
                        <a:t>7.45</a:t>
                      </a:r>
                      <a:endParaRPr lang="en-US" sz="1400">
                        <a:effectLst/>
                      </a:endParaRP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a:effectLst/>
                        </a:rPr>
                        <a:t>10.29</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a:effectLst/>
                        </a:rPr>
                        <a:t>163.52</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b="1">
                          <a:effectLst/>
                        </a:rPr>
                        <a:t>15.90</a:t>
                      </a:r>
                      <a:endParaRPr lang="en-US" sz="1400">
                        <a:effectLst/>
                      </a:endParaRP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extLst>
                  <a:ext uri="{0D108BD9-81ED-4DB2-BD59-A6C34878D82A}">
                    <a16:rowId xmlns:a16="http://schemas.microsoft.com/office/drawing/2014/main" val="221001972"/>
                  </a:ext>
                </a:extLst>
              </a:tr>
              <a:tr h="149028">
                <a:tc vMerge="1">
                  <a:txBody>
                    <a:bodyPr/>
                    <a:lstStyle/>
                    <a:p>
                      <a:endParaRPr lang="en-US"/>
                    </a:p>
                  </a:txBody>
                  <a:tcPr/>
                </a:tc>
                <a:tc>
                  <a:txBody>
                    <a:bodyPr/>
                    <a:lstStyle/>
                    <a:p>
                      <a:pPr algn="ctr" fontAlgn="t"/>
                      <a:r>
                        <a:rPr lang="en-US" sz="1400">
                          <a:effectLst/>
                        </a:rPr>
                        <a:t>ResNet-50 v2</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a:effectLst/>
                        </a:rPr>
                        <a:t>98.69</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a:effectLst/>
                        </a:rPr>
                        <a:t>13.02</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b="1">
                          <a:effectLst/>
                        </a:rPr>
                        <a:t>7.58</a:t>
                      </a:r>
                      <a:endParaRPr lang="en-US" sz="1400">
                        <a:effectLst/>
                      </a:endParaRP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a:effectLst/>
                        </a:rPr>
                        <a:t>9.94</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a:effectLst/>
                        </a:rPr>
                        <a:t>154.17</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b="1">
                          <a:effectLst/>
                        </a:rPr>
                        <a:t>15.51</a:t>
                      </a:r>
                      <a:endParaRPr lang="en-US" sz="1400">
                        <a:effectLst/>
                      </a:endParaRP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extLst>
                  <a:ext uri="{0D108BD9-81ED-4DB2-BD59-A6C34878D82A}">
                    <a16:rowId xmlns:a16="http://schemas.microsoft.com/office/drawing/2014/main" val="3906778808"/>
                  </a:ext>
                </a:extLst>
              </a:tr>
              <a:tr h="105365">
                <a:tc vMerge="1">
                  <a:txBody>
                    <a:bodyPr/>
                    <a:lstStyle/>
                    <a:p>
                      <a:endParaRPr lang="en-US"/>
                    </a:p>
                  </a:txBody>
                  <a:tcPr/>
                </a:tc>
                <a:tc>
                  <a:txBody>
                    <a:bodyPr/>
                    <a:lstStyle/>
                    <a:p>
                      <a:pPr algn="ctr" fontAlgn="t"/>
                      <a:r>
                        <a:rPr lang="en-US" sz="1400">
                          <a:effectLst/>
                        </a:rPr>
                        <a:t>Inception v3</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a:effectLst/>
                        </a:rPr>
                        <a:t>175.17</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a:effectLst/>
                        </a:rPr>
                        <a:t>16.77</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b="1">
                          <a:effectLst/>
                        </a:rPr>
                        <a:t>10.44</a:t>
                      </a:r>
                      <a:endParaRPr lang="en-US" sz="1400">
                        <a:effectLst/>
                      </a:endParaRP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a:effectLst/>
                        </a:rPr>
                        <a:t>5.74</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a:effectLst/>
                        </a:rPr>
                        <a:t>135.33</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b="1">
                          <a:effectLst/>
                        </a:rPr>
                        <a:t>23.57</a:t>
                      </a:r>
                      <a:endParaRPr lang="en-US" sz="1400">
                        <a:effectLst/>
                      </a:endParaRP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extLst>
                  <a:ext uri="{0D108BD9-81ED-4DB2-BD59-A6C34878D82A}">
                    <a16:rowId xmlns:a16="http://schemas.microsoft.com/office/drawing/2014/main" val="2170481733"/>
                  </a:ext>
                </a:extLst>
              </a:tr>
              <a:tr h="105365">
                <a:tc vMerge="1">
                  <a:txBody>
                    <a:bodyPr/>
                    <a:lstStyle/>
                    <a:p>
                      <a:endParaRPr lang="en-US"/>
                    </a:p>
                  </a:txBody>
                  <a:tcPr/>
                </a:tc>
                <a:tc>
                  <a:txBody>
                    <a:bodyPr/>
                    <a:lstStyle/>
                    <a:p>
                      <a:pPr algn="ctr" fontAlgn="t"/>
                      <a:r>
                        <a:rPr lang="en-US" sz="1400">
                          <a:effectLst/>
                        </a:rPr>
                        <a:t>Inception v4</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a:effectLst/>
                        </a:rPr>
                        <a:t>330.93</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a:effectLst/>
                        </a:rPr>
                        <a:t>31.40</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b="1">
                          <a:effectLst/>
                        </a:rPr>
                        <a:t>10.54</a:t>
                      </a:r>
                      <a:endParaRPr lang="en-US" sz="1400">
                        <a:effectLst/>
                      </a:endParaRP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a:effectLst/>
                        </a:rPr>
                        <a:t>3.04</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a:effectLst/>
                        </a:rPr>
                        <a:t>69.60</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b="1">
                          <a:effectLst/>
                        </a:rPr>
                        <a:t>22.87</a:t>
                      </a:r>
                      <a:endParaRPr lang="en-US" sz="1400">
                        <a:effectLst/>
                      </a:endParaRP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extLst>
                  <a:ext uri="{0D108BD9-81ED-4DB2-BD59-A6C34878D82A}">
                    <a16:rowId xmlns:a16="http://schemas.microsoft.com/office/drawing/2014/main" val="2868450088"/>
                  </a:ext>
                </a:extLst>
              </a:tr>
              <a:tr h="105365">
                <a:tc vMerge="1">
                  <a:txBody>
                    <a:bodyPr/>
                    <a:lstStyle/>
                    <a:p>
                      <a:endParaRPr lang="en-US"/>
                    </a:p>
                  </a:txBody>
                  <a:tcPr/>
                </a:tc>
                <a:tc>
                  <a:txBody>
                    <a:bodyPr/>
                    <a:lstStyle/>
                    <a:p>
                      <a:pPr algn="ctr" fontAlgn="t"/>
                      <a:r>
                        <a:rPr lang="en-US" sz="1400">
                          <a:effectLst/>
                        </a:rPr>
                        <a:t>DenseNet</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a:effectLst/>
                        </a:rPr>
                        <a:t>111.66</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a:effectLst/>
                        </a:rPr>
                        <a:t>18.90</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b="1">
                          <a:effectLst/>
                        </a:rPr>
                        <a:t>5.91</a:t>
                      </a:r>
                      <a:endParaRPr lang="en-US" sz="1400">
                        <a:effectLst/>
                      </a:endParaRP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a:effectLst/>
                        </a:rPr>
                        <a:t>8.52</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a:effectLst/>
                        </a:rPr>
                        <a:t>149.88</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b="1">
                          <a:effectLst/>
                        </a:rPr>
                        <a:t>17.60</a:t>
                      </a:r>
                      <a:endParaRPr lang="en-US" sz="1400">
                        <a:effectLst/>
                      </a:endParaRP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extLst>
                  <a:ext uri="{0D108BD9-81ED-4DB2-BD59-A6C34878D82A}">
                    <a16:rowId xmlns:a16="http://schemas.microsoft.com/office/drawing/2014/main" val="2762827172"/>
                  </a:ext>
                </a:extLst>
              </a:tr>
              <a:tr h="105365">
                <a:tc vMerge="1">
                  <a:txBody>
                    <a:bodyPr/>
                    <a:lstStyle/>
                    <a:p>
                      <a:endParaRPr lang="en-US"/>
                    </a:p>
                  </a:txBody>
                  <a:tcPr/>
                </a:tc>
                <a:tc>
                  <a:txBody>
                    <a:bodyPr/>
                    <a:lstStyle/>
                    <a:p>
                      <a:pPr algn="ctr" fontAlgn="t"/>
                      <a:r>
                        <a:rPr lang="en-US" sz="1400">
                          <a:effectLst/>
                        </a:rPr>
                        <a:t>MobileNet</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a:effectLst/>
                        </a:rPr>
                        <a:t>38.56</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a:effectLst/>
                        </a:rPr>
                        <a:t>4.42</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b="1">
                          <a:effectLst/>
                        </a:rPr>
                        <a:t>8.73</a:t>
                      </a:r>
                      <a:endParaRPr lang="en-US" sz="1400">
                        <a:effectLst/>
                      </a:endParaRP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a:effectLst/>
                        </a:rPr>
                        <a:t>24.87</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a:effectLst/>
                        </a:rPr>
                        <a:t>512.25</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b="1">
                          <a:effectLst/>
                        </a:rPr>
                        <a:t>20.60</a:t>
                      </a:r>
                      <a:endParaRPr lang="en-US" sz="1400">
                        <a:effectLst/>
                      </a:endParaRP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extLst>
                  <a:ext uri="{0D108BD9-81ED-4DB2-BD59-A6C34878D82A}">
                    <a16:rowId xmlns:a16="http://schemas.microsoft.com/office/drawing/2014/main" val="1984381524"/>
                  </a:ext>
                </a:extLst>
              </a:tr>
              <a:tr h="105365">
                <a:tc vMerge="1">
                  <a:txBody>
                    <a:bodyPr/>
                    <a:lstStyle/>
                    <a:p>
                      <a:endParaRPr lang="en-US"/>
                    </a:p>
                  </a:txBody>
                  <a:tcPr/>
                </a:tc>
                <a:tc>
                  <a:txBody>
                    <a:bodyPr/>
                    <a:lstStyle/>
                    <a:p>
                      <a:pPr algn="ctr" fontAlgn="t"/>
                      <a:r>
                        <a:rPr lang="en-US" sz="1400">
                          <a:effectLst/>
                        </a:rPr>
                        <a:t>VGG16</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a:effectLst/>
                        </a:rPr>
                        <a:t>406.50</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a:effectLst/>
                        </a:rPr>
                        <a:t>20.07</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b="1">
                          <a:effectLst/>
                        </a:rPr>
                        <a:t>20.25</a:t>
                      </a:r>
                      <a:endParaRPr lang="en-US" sz="1400">
                        <a:effectLst/>
                      </a:endParaRP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a:effectLst/>
                        </a:rPr>
                        <a:t>2.91</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a:effectLst/>
                        </a:rPr>
                        <a:t>70.84</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b="1">
                          <a:effectLst/>
                        </a:rPr>
                        <a:t>24.31</a:t>
                      </a:r>
                      <a:endParaRPr lang="en-US" sz="1400">
                        <a:effectLst/>
                      </a:endParaRP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extLst>
                  <a:ext uri="{0D108BD9-81ED-4DB2-BD59-A6C34878D82A}">
                    <a16:rowId xmlns:a16="http://schemas.microsoft.com/office/drawing/2014/main" val="4073510926"/>
                  </a:ext>
                </a:extLst>
              </a:tr>
              <a:tr h="105365">
                <a:tc vMerge="1">
                  <a:txBody>
                    <a:bodyPr/>
                    <a:lstStyle/>
                    <a:p>
                      <a:endParaRPr lang="en-US"/>
                    </a:p>
                  </a:txBody>
                  <a:tcPr/>
                </a:tc>
                <a:tc>
                  <a:txBody>
                    <a:bodyPr/>
                    <a:lstStyle/>
                    <a:p>
                      <a:pPr algn="ctr" fontAlgn="t"/>
                      <a:r>
                        <a:rPr lang="en-US" sz="1400">
                          <a:effectLst/>
                        </a:rPr>
                        <a:t>AlexNet</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a:effectLst/>
                        </a:rPr>
                        <a:t>64.60</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a:effectLst/>
                        </a:rPr>
                        <a:t>3.80</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b="1">
                          <a:effectLst/>
                        </a:rPr>
                        <a:t>17.00</a:t>
                      </a:r>
                      <a:endParaRPr lang="en-US" sz="1400">
                        <a:effectLst/>
                      </a:endParaRP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a:effectLst/>
                        </a:rPr>
                        <a:t>26.58</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a:effectLst/>
                        </a:rPr>
                        <a:t>965.20</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b="1">
                          <a:effectLst/>
                        </a:rPr>
                        <a:t>36.32</a:t>
                      </a:r>
                      <a:endParaRPr lang="en-US" sz="1400">
                        <a:effectLst/>
                      </a:endParaRP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extLst>
                  <a:ext uri="{0D108BD9-81ED-4DB2-BD59-A6C34878D82A}">
                    <a16:rowId xmlns:a16="http://schemas.microsoft.com/office/drawing/2014/main" val="3398144530"/>
                  </a:ext>
                </a:extLst>
              </a:tr>
              <a:tr h="192691">
                <a:tc vMerge="1">
                  <a:txBody>
                    <a:bodyPr/>
                    <a:lstStyle/>
                    <a:p>
                      <a:endParaRPr lang="en-US"/>
                    </a:p>
                  </a:txBody>
                  <a:tcPr/>
                </a:tc>
                <a:tc>
                  <a:txBody>
                    <a:bodyPr/>
                    <a:lstStyle/>
                    <a:p>
                      <a:pPr algn="ctr" fontAlgn="t"/>
                      <a:r>
                        <a:rPr lang="en-US" sz="1400">
                          <a:effectLst/>
                        </a:rPr>
                        <a:t>inception-resnet v2</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a:effectLst/>
                        </a:rPr>
                        <a:t>181.10</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a:effectLst/>
                        </a:rPr>
                        <a:t>49.40</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b="1">
                          <a:effectLst/>
                        </a:rPr>
                        <a:t>3.67</a:t>
                      </a:r>
                      <a:endParaRPr lang="en-US" sz="1400">
                        <a:effectLst/>
                      </a:endParaRP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a:effectLst/>
                        </a:rPr>
                        <a:t>5.48</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a:effectLst/>
                        </a:rPr>
                        <a:t>82.97</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b="1">
                          <a:effectLst/>
                        </a:rPr>
                        <a:t>15.14</a:t>
                      </a:r>
                      <a:endParaRPr lang="en-US" sz="1400">
                        <a:effectLst/>
                      </a:endParaRP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extLst>
                  <a:ext uri="{0D108BD9-81ED-4DB2-BD59-A6C34878D82A}">
                    <a16:rowId xmlns:a16="http://schemas.microsoft.com/office/drawing/2014/main" val="1862667822"/>
                  </a:ext>
                </a:extLst>
              </a:tr>
              <a:tr h="105365">
                <a:tc rowSpan="3">
                  <a:txBody>
                    <a:bodyPr/>
                    <a:lstStyle/>
                    <a:p>
                      <a:pPr algn="ctr" fontAlgn="t"/>
                      <a:r>
                        <a:rPr lang="en-US" sz="1400" b="1">
                          <a:effectLst/>
                        </a:rPr>
                        <a:t>CNN/object detection</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a:effectLst/>
                        </a:rPr>
                        <a:t>Faster R-CNN</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a:effectLst/>
                        </a:rPr>
                        <a:t>1175.74</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a:effectLst/>
                        </a:rPr>
                        <a:t>118.62</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b="1">
                          <a:effectLst/>
                        </a:rPr>
                        <a:t>9.91</a:t>
                      </a:r>
                      <a:endParaRPr lang="en-US" sz="1400">
                        <a:effectLst/>
                      </a:endParaRP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a:effectLst/>
                        </a:rPr>
                        <a:t>0.85</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a:effectLst/>
                        </a:rPr>
                        <a:t>8.57</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b="1">
                          <a:effectLst/>
                        </a:rPr>
                        <a:t>10.08</a:t>
                      </a:r>
                      <a:endParaRPr lang="en-US" sz="1400">
                        <a:effectLst/>
                      </a:endParaRP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extLst>
                  <a:ext uri="{0D108BD9-81ED-4DB2-BD59-A6C34878D82A}">
                    <a16:rowId xmlns:a16="http://schemas.microsoft.com/office/drawing/2014/main" val="2310351348"/>
                  </a:ext>
                </a:extLst>
              </a:tr>
              <a:tr h="192691">
                <a:tc vMerge="1">
                  <a:txBody>
                    <a:bodyPr/>
                    <a:lstStyle/>
                    <a:p>
                      <a:endParaRPr lang="en-US"/>
                    </a:p>
                  </a:txBody>
                  <a:tcPr/>
                </a:tc>
                <a:tc>
                  <a:txBody>
                    <a:bodyPr/>
                    <a:lstStyle/>
                    <a:p>
                      <a:pPr algn="ctr" fontAlgn="t"/>
                      <a:r>
                        <a:rPr lang="en-US" sz="1400">
                          <a:effectLst/>
                        </a:rPr>
                        <a:t>SSD-VGG16</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a:effectLst/>
                        </a:rPr>
                        <a:t>721.03</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a:effectLst/>
                        </a:rPr>
                        <a:t>47.62</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b="1">
                          <a:effectLst/>
                        </a:rPr>
                        <a:t>15.14</a:t>
                      </a:r>
                      <a:endParaRPr lang="en-US" sz="1400">
                        <a:effectLst/>
                      </a:endParaRP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a:effectLst/>
                        </a:rPr>
                        <a:t>1.43（batchsize=224)</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a:effectLst/>
                        </a:rPr>
                        <a:t>28.90(batchsize=224)</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b="1">
                          <a:effectLst/>
                        </a:rPr>
                        <a:t>19.13</a:t>
                      </a:r>
                      <a:endParaRPr lang="en-US" sz="1400">
                        <a:effectLst/>
                      </a:endParaRP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extLst>
                  <a:ext uri="{0D108BD9-81ED-4DB2-BD59-A6C34878D82A}">
                    <a16:rowId xmlns:a16="http://schemas.microsoft.com/office/drawing/2014/main" val="2497891079"/>
                  </a:ext>
                </a:extLst>
              </a:tr>
              <a:tr h="192691">
                <a:tc vMerge="1">
                  <a:txBody>
                    <a:bodyPr/>
                    <a:lstStyle/>
                    <a:p>
                      <a:endParaRPr lang="en-US"/>
                    </a:p>
                  </a:txBody>
                  <a:tcPr/>
                </a:tc>
                <a:tc>
                  <a:txBody>
                    <a:bodyPr/>
                    <a:lstStyle/>
                    <a:p>
                      <a:pPr algn="ctr" fontAlgn="t"/>
                      <a:r>
                        <a:rPr lang="en-US" sz="1400">
                          <a:effectLst/>
                        </a:rPr>
                        <a:t>SSD-MobileNet</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a:effectLst/>
                        </a:rPr>
                        <a:t>239.40</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a:effectLst/>
                        </a:rPr>
                        <a:t>28.33</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b="1">
                          <a:effectLst/>
                        </a:rPr>
                        <a:t>8.45</a:t>
                      </a:r>
                      <a:endParaRPr lang="en-US" sz="1400">
                        <a:effectLst/>
                      </a:endParaRP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a:effectLst/>
                        </a:rPr>
                        <a:t>4.07(batchsize=256)</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a:effectLst/>
                        </a:rPr>
                        <a:t>69.97(batchsize=256)</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b="1">
                          <a:effectLst/>
                        </a:rPr>
                        <a:t>14.18</a:t>
                      </a:r>
                      <a:endParaRPr lang="en-US" sz="1400">
                        <a:effectLst/>
                      </a:endParaRP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extLst>
                  <a:ext uri="{0D108BD9-81ED-4DB2-BD59-A6C34878D82A}">
                    <a16:rowId xmlns:a16="http://schemas.microsoft.com/office/drawing/2014/main" val="202679710"/>
                  </a:ext>
                </a:extLst>
              </a:tr>
              <a:tr h="192691">
                <a:tc>
                  <a:txBody>
                    <a:bodyPr/>
                    <a:lstStyle/>
                    <a:p>
                      <a:pPr algn="ctr" fontAlgn="t"/>
                      <a:r>
                        <a:rPr lang="en-US" sz="1400" b="1">
                          <a:effectLst/>
                        </a:rPr>
                        <a:t>RNN</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a:effectLst/>
                        </a:rPr>
                        <a:t>GNMT</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a:effectLst/>
                        </a:rPr>
                        <a:t>683.43</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a:effectLst/>
                        </a:rPr>
                        <a:t>94.00</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b="1">
                          <a:effectLst/>
                        </a:rPr>
                        <a:t>7.27</a:t>
                      </a:r>
                      <a:endParaRPr lang="en-US" sz="1400">
                        <a:effectLst/>
                      </a:endParaRP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a:effectLst/>
                        </a:rPr>
                        <a:t>1.46(batchsize=64)</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a:effectLst/>
                        </a:rPr>
                        <a:t>10.63(batchsize=64)</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b="1">
                          <a:effectLst/>
                        </a:rPr>
                        <a:t>6.83</a:t>
                      </a:r>
                      <a:endParaRPr lang="en-US" sz="1400">
                        <a:effectLst/>
                      </a:endParaRP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extLst>
                  <a:ext uri="{0D108BD9-81ED-4DB2-BD59-A6C34878D82A}">
                    <a16:rowId xmlns:a16="http://schemas.microsoft.com/office/drawing/2014/main" val="9586073"/>
                  </a:ext>
                </a:extLst>
              </a:tr>
              <a:tr h="105365">
                <a:tc>
                  <a:txBody>
                    <a:bodyPr/>
                    <a:lstStyle/>
                    <a:p>
                      <a:pPr algn="ctr" fontAlgn="t"/>
                      <a:r>
                        <a:rPr lang="en-US" sz="1400" b="1">
                          <a:effectLst/>
                        </a:rPr>
                        <a:t>GAN</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a:effectLst/>
                        </a:rPr>
                        <a:t>DCGAN</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a:effectLst/>
                        </a:rPr>
                        <a:t>8.94</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a:effectLst/>
                        </a:rPr>
                        <a:t>0.24</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b="1">
                          <a:effectLst/>
                        </a:rPr>
                        <a:t>37.85</a:t>
                      </a:r>
                      <a:endParaRPr lang="en-US" sz="1400">
                        <a:effectLst/>
                      </a:endParaRP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a:effectLst/>
                        </a:rPr>
                        <a:t>109.13</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a:effectLst/>
                        </a:rPr>
                        <a:t>4249.36</a:t>
                      </a: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ctr" fontAlgn="t"/>
                      <a:r>
                        <a:rPr lang="en-US" sz="1400" b="1">
                          <a:effectLst/>
                        </a:rPr>
                        <a:t>38.94</a:t>
                      </a:r>
                      <a:endParaRPr lang="en-US" sz="1400">
                        <a:effectLst/>
                      </a:endParaRPr>
                    </a:p>
                  </a:txBody>
                  <a:tcPr marL="12885" marR="12885" marT="9020" marB="9020">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extLst>
                  <a:ext uri="{0D108BD9-81ED-4DB2-BD59-A6C34878D82A}">
                    <a16:rowId xmlns:a16="http://schemas.microsoft.com/office/drawing/2014/main" val="2942288656"/>
                  </a:ext>
                </a:extLst>
              </a:tr>
            </a:tbl>
          </a:graphicData>
        </a:graphic>
      </p:graphicFrame>
      <p:sp>
        <p:nvSpPr>
          <p:cNvPr id="3" name="Rectangle 2">
            <a:extLst>
              <a:ext uri="{FF2B5EF4-FFF2-40B4-BE49-F238E27FC236}">
                <a16:creationId xmlns:a16="http://schemas.microsoft.com/office/drawing/2014/main" id="{E59F5912-4316-FA48-AED3-893CF0BA157F}"/>
              </a:ext>
            </a:extLst>
          </p:cNvPr>
          <p:cNvSpPr/>
          <p:nvPr/>
        </p:nvSpPr>
        <p:spPr>
          <a:xfrm>
            <a:off x="414856" y="1274422"/>
            <a:ext cx="13803472" cy="707886"/>
          </a:xfrm>
          <a:prstGeom prst="rect">
            <a:avLst/>
          </a:prstGeom>
        </p:spPr>
        <p:txBody>
          <a:bodyPr wrap="square">
            <a:spAutoFit/>
          </a:bodyPr>
          <a:lstStyle/>
          <a:p>
            <a:pPr marL="342900" indent="-342900">
              <a:buFont typeface="Arial" panose="020B0604020202020204" pitchFamily="34" charset="0"/>
              <a:buChar char="•"/>
            </a:pPr>
            <a:r>
              <a:rPr lang="en-US" sz="2000">
                <a:solidFill>
                  <a:srgbClr val="172B4D"/>
                </a:solidFill>
                <a:latin typeface="Amazon Ember" panose="020B0603020204020204" pitchFamily="34" charset="0"/>
                <a:ea typeface="Amazon Ember" panose="020B0603020204020204" pitchFamily="34" charset="0"/>
                <a:cs typeface="Amazon Ember" panose="020B0603020204020204" pitchFamily="34" charset="0"/>
              </a:rPr>
              <a:t>Performance on Intel CPU with Intel MKL-DNN backend in release 1.3</a:t>
            </a:r>
          </a:p>
          <a:p>
            <a:pPr marL="342900" indent="-342900">
              <a:buFont typeface="Arial" panose="020B0604020202020204" pitchFamily="34" charset="0"/>
              <a:buChar char="•"/>
            </a:pPr>
            <a:r>
              <a:rPr lang="en-US" sz="2000">
                <a:solidFill>
                  <a:srgbClr val="172B4D"/>
                </a:solidFill>
                <a:latin typeface="Amazon Ember" panose="020B0603020204020204" pitchFamily="34" charset="0"/>
                <a:ea typeface="Amazon Ember" panose="020B0603020204020204" pitchFamily="34" charset="0"/>
                <a:cs typeface="Amazon Ember" panose="020B0603020204020204" pitchFamily="34" charset="0"/>
              </a:rPr>
              <a:t>The c5.18xlarge instance offers a 2-socket Intel Xeon Platinum processor with 72 vCPUs.</a:t>
            </a:r>
          </a:p>
        </p:txBody>
      </p:sp>
    </p:spTree>
    <p:extLst>
      <p:ext uri="{BB962C8B-B14F-4D97-AF65-F5344CB8AC3E}">
        <p14:creationId xmlns:p14="http://schemas.microsoft.com/office/powerpoint/2010/main" val="141993348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FA1C6-DEB8-8245-B8EE-184876AC3C86}"/>
              </a:ext>
            </a:extLst>
          </p:cNvPr>
          <p:cNvSpPr>
            <a:spLocks noGrp="1"/>
          </p:cNvSpPr>
          <p:nvPr>
            <p:ph type="title"/>
          </p:nvPr>
        </p:nvSpPr>
        <p:spPr/>
        <p:txBody>
          <a:bodyPr/>
          <a:lstStyle/>
          <a:p>
            <a:r>
              <a:rPr lang="en-US" dirty="0"/>
              <a:t>Learning Rate Scheduler</a:t>
            </a:r>
          </a:p>
        </p:txBody>
      </p:sp>
      <p:sp>
        <p:nvSpPr>
          <p:cNvPr id="3" name="Content Placeholder 2">
            <a:extLst>
              <a:ext uri="{FF2B5EF4-FFF2-40B4-BE49-F238E27FC236}">
                <a16:creationId xmlns:a16="http://schemas.microsoft.com/office/drawing/2014/main" id="{E5B53846-52A6-4743-900E-E0D9A83C5F50}"/>
              </a:ext>
            </a:extLst>
          </p:cNvPr>
          <p:cNvSpPr>
            <a:spLocks noGrp="1"/>
          </p:cNvSpPr>
          <p:nvPr>
            <p:ph sz="quarter" idx="10"/>
          </p:nvPr>
        </p:nvSpPr>
        <p:spPr>
          <a:xfrm>
            <a:off x="570585" y="1307683"/>
            <a:ext cx="13518488" cy="2843855"/>
          </a:xfrm>
        </p:spPr>
        <p:txBody>
          <a:bodyPr/>
          <a:lstStyle/>
          <a:p>
            <a:pPr marL="342900" indent="-342900">
              <a:buFont typeface="Arial" panose="020B0604020202020204" pitchFamily="34" charset="0"/>
              <a:buChar char="•"/>
            </a:pPr>
            <a:r>
              <a:rPr lang="en-US" sz="2400" dirty="0"/>
              <a:t>Schedules define how the learning rate changes over time and are typically specified for each epoch or iteration (i.e. batch) of training. Schedules differ from adaptive methods (such as </a:t>
            </a:r>
            <a:r>
              <a:rPr lang="en-US" sz="2400" dirty="0" err="1"/>
              <a:t>AdaDelta</a:t>
            </a:r>
            <a:r>
              <a:rPr lang="en-US" sz="2400" dirty="0"/>
              <a:t> and Adam) because they:</a:t>
            </a:r>
          </a:p>
          <a:p>
            <a:pPr marL="746288" lvl="1" indent="-342900">
              <a:buFont typeface="Arial" panose="020B0604020202020204" pitchFamily="34" charset="0"/>
              <a:buChar char="•"/>
            </a:pPr>
            <a:r>
              <a:rPr lang="en-US" sz="2400" dirty="0"/>
              <a:t>change the global learning rate for the optimizer, rather than parameter-wise learning rates</a:t>
            </a:r>
          </a:p>
          <a:p>
            <a:pPr marL="746288" lvl="1" indent="-342900">
              <a:buFont typeface="Arial" panose="020B0604020202020204" pitchFamily="34" charset="0"/>
              <a:buChar char="•"/>
            </a:pPr>
            <a:r>
              <a:rPr lang="en-US" sz="2400" dirty="0"/>
              <a:t>don’t take feedback from the training process and are specified beforehand</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18204167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4DD78-BC10-2F43-A3E8-90B8BD6258F9}"/>
              </a:ext>
            </a:extLst>
          </p:cNvPr>
          <p:cNvSpPr>
            <a:spLocks noGrp="1"/>
          </p:cNvSpPr>
          <p:nvPr>
            <p:ph type="title"/>
          </p:nvPr>
        </p:nvSpPr>
        <p:spPr/>
        <p:txBody>
          <a:bodyPr/>
          <a:lstStyle/>
          <a:p>
            <a:r>
              <a:rPr lang="en-US" dirty="0"/>
              <a:t>Fixed Factor</a:t>
            </a:r>
          </a:p>
        </p:txBody>
      </p:sp>
      <p:pic>
        <p:nvPicPr>
          <p:cNvPr id="4" name="Picture 3">
            <a:extLst>
              <a:ext uri="{FF2B5EF4-FFF2-40B4-BE49-F238E27FC236}">
                <a16:creationId xmlns:a16="http://schemas.microsoft.com/office/drawing/2014/main" id="{E0226CE5-6CE7-C749-B8EE-6FFB0CBA081A}"/>
              </a:ext>
            </a:extLst>
          </p:cNvPr>
          <p:cNvPicPr>
            <a:picLocks noChangeAspect="1"/>
          </p:cNvPicPr>
          <p:nvPr/>
        </p:nvPicPr>
        <p:blipFill>
          <a:blip r:embed="rId2"/>
          <a:stretch>
            <a:fillRect/>
          </a:stretch>
        </p:blipFill>
        <p:spPr>
          <a:xfrm>
            <a:off x="804045" y="2528898"/>
            <a:ext cx="5225115" cy="3582167"/>
          </a:xfrm>
          <a:prstGeom prst="rect">
            <a:avLst/>
          </a:prstGeom>
        </p:spPr>
      </p:pic>
      <p:sp>
        <p:nvSpPr>
          <p:cNvPr id="5" name="TextBox 4">
            <a:extLst>
              <a:ext uri="{FF2B5EF4-FFF2-40B4-BE49-F238E27FC236}">
                <a16:creationId xmlns:a16="http://schemas.microsoft.com/office/drawing/2014/main" id="{A99F6F17-CD1A-4E46-B577-0CB57985481C}"/>
              </a:ext>
            </a:extLst>
          </p:cNvPr>
          <p:cNvSpPr txBox="1"/>
          <p:nvPr/>
        </p:nvSpPr>
        <p:spPr>
          <a:xfrm>
            <a:off x="2891983" y="6480716"/>
            <a:ext cx="1026563" cy="544765"/>
          </a:xfrm>
          <a:prstGeom prst="rect">
            <a:avLst/>
          </a:prstGeom>
          <a:noFill/>
        </p:spPr>
        <p:txBody>
          <a:bodyPr wrap="none" lIns="182880" tIns="146304" rIns="182880" bIns="146304" rtlCol="0">
            <a:spAutoFit/>
          </a:bodyPr>
          <a:lstStyle/>
          <a:p>
            <a:pPr>
              <a:lnSpc>
                <a:spcPct val="90000"/>
              </a:lnSpc>
              <a:spcAft>
                <a:spcPts val="1800"/>
              </a:spcAft>
            </a:pPr>
            <a:r>
              <a:rPr lang="en-US" sz="1800" dirty="0">
                <a:gradFill>
                  <a:gsLst>
                    <a:gs pos="2917">
                      <a:schemeClr val="tx1"/>
                    </a:gs>
                    <a:gs pos="30000">
                      <a:schemeClr val="tx1"/>
                    </a:gs>
                  </a:gsLst>
                  <a:lin ang="5400000" scaled="0"/>
                </a:gradFill>
              </a:rPr>
              <a:t>Factor</a:t>
            </a:r>
          </a:p>
        </p:txBody>
      </p:sp>
      <p:pic>
        <p:nvPicPr>
          <p:cNvPr id="7" name="Picture 6">
            <a:extLst>
              <a:ext uri="{FF2B5EF4-FFF2-40B4-BE49-F238E27FC236}">
                <a16:creationId xmlns:a16="http://schemas.microsoft.com/office/drawing/2014/main" id="{AA95E5D3-5CA9-244A-B629-8EDB1A4F3B80}"/>
              </a:ext>
            </a:extLst>
          </p:cNvPr>
          <p:cNvPicPr>
            <a:picLocks noChangeAspect="1"/>
          </p:cNvPicPr>
          <p:nvPr/>
        </p:nvPicPr>
        <p:blipFill>
          <a:blip r:embed="rId3"/>
          <a:stretch>
            <a:fillRect/>
          </a:stretch>
        </p:blipFill>
        <p:spPr>
          <a:xfrm>
            <a:off x="9608937" y="2676006"/>
            <a:ext cx="4795957" cy="3287950"/>
          </a:xfrm>
          <a:prstGeom prst="rect">
            <a:avLst/>
          </a:prstGeom>
        </p:spPr>
      </p:pic>
      <p:sp>
        <p:nvSpPr>
          <p:cNvPr id="8" name="TextBox 7">
            <a:extLst>
              <a:ext uri="{FF2B5EF4-FFF2-40B4-BE49-F238E27FC236}">
                <a16:creationId xmlns:a16="http://schemas.microsoft.com/office/drawing/2014/main" id="{02A74C88-1BB3-904D-AD23-EB89F2036859}"/>
              </a:ext>
            </a:extLst>
          </p:cNvPr>
          <p:cNvSpPr txBox="1"/>
          <p:nvPr/>
        </p:nvSpPr>
        <p:spPr>
          <a:xfrm>
            <a:off x="11277228" y="2256515"/>
            <a:ext cx="1459374" cy="544765"/>
          </a:xfrm>
          <a:prstGeom prst="rect">
            <a:avLst/>
          </a:prstGeom>
          <a:noFill/>
        </p:spPr>
        <p:txBody>
          <a:bodyPr wrap="none" lIns="182880" tIns="146304" rIns="182880" bIns="146304" rtlCol="0">
            <a:spAutoFit/>
          </a:bodyPr>
          <a:lstStyle/>
          <a:p>
            <a:pPr>
              <a:lnSpc>
                <a:spcPct val="90000"/>
              </a:lnSpc>
              <a:spcAft>
                <a:spcPts val="1800"/>
              </a:spcAft>
            </a:pPr>
            <a:r>
              <a:rPr lang="en-US" sz="1800" dirty="0" err="1">
                <a:gradFill>
                  <a:gsLst>
                    <a:gs pos="2917">
                      <a:schemeClr val="tx1"/>
                    </a:gs>
                    <a:gs pos="30000">
                      <a:schemeClr val="tx1"/>
                    </a:gs>
                  </a:gsLst>
                  <a:lin ang="5400000" scaled="0"/>
                </a:gradFill>
              </a:rPr>
              <a:t>Miltifactor</a:t>
            </a:r>
            <a:endParaRPr lang="en-US" sz="1800" dirty="0">
              <a:gradFill>
                <a:gsLst>
                  <a:gs pos="2917">
                    <a:schemeClr val="tx1"/>
                  </a:gs>
                  <a:gs pos="30000">
                    <a:schemeClr val="tx1"/>
                  </a:gs>
                </a:gsLst>
                <a:lin ang="5400000" scaled="0"/>
              </a:gradFill>
            </a:endParaRPr>
          </a:p>
        </p:txBody>
      </p:sp>
      <p:sp>
        <p:nvSpPr>
          <p:cNvPr id="9" name="Rectangle 8">
            <a:extLst>
              <a:ext uri="{FF2B5EF4-FFF2-40B4-BE49-F238E27FC236}">
                <a16:creationId xmlns:a16="http://schemas.microsoft.com/office/drawing/2014/main" id="{D493B409-40C0-BF45-9135-AEFBFEAE91C1}"/>
              </a:ext>
            </a:extLst>
          </p:cNvPr>
          <p:cNvSpPr/>
          <p:nvPr/>
        </p:nvSpPr>
        <p:spPr>
          <a:xfrm>
            <a:off x="6578441" y="5963956"/>
            <a:ext cx="7826453" cy="923330"/>
          </a:xfrm>
          <a:prstGeom prst="rect">
            <a:avLst/>
          </a:prstGeom>
        </p:spPr>
        <p:txBody>
          <a:bodyPr wrap="square">
            <a:spAutoFit/>
          </a:bodyPr>
          <a:lstStyle/>
          <a:p>
            <a:r>
              <a:rPr lang="en-US" sz="1800" dirty="0"/>
              <a:t>schedule </a:t>
            </a:r>
            <a:r>
              <a:rPr lang="en-US" sz="1800" dirty="0">
                <a:solidFill>
                  <a:srgbClr val="666666"/>
                </a:solidFill>
              </a:rPr>
              <a:t>=</a:t>
            </a:r>
            <a:r>
              <a:rPr lang="en-US" sz="1800" dirty="0"/>
              <a:t> </a:t>
            </a:r>
            <a:r>
              <a:rPr lang="en-US" sz="1800" dirty="0" err="1"/>
              <a:t>mx</a:t>
            </a:r>
            <a:r>
              <a:rPr lang="en-US" sz="1800" dirty="0" err="1">
                <a:solidFill>
                  <a:srgbClr val="666666"/>
                </a:solidFill>
              </a:rPr>
              <a:t>.</a:t>
            </a:r>
            <a:r>
              <a:rPr lang="en-US" sz="1800" dirty="0" err="1"/>
              <a:t>lr_scheduler</a:t>
            </a:r>
            <a:r>
              <a:rPr lang="en-US" sz="1800" dirty="0" err="1">
                <a:solidFill>
                  <a:srgbClr val="666666"/>
                </a:solidFill>
              </a:rPr>
              <a:t>.</a:t>
            </a:r>
            <a:r>
              <a:rPr lang="en-US" sz="1800" dirty="0" err="1"/>
              <a:t>MultiFactorScheduler</a:t>
            </a:r>
            <a:r>
              <a:rPr lang="en-US" sz="1800" dirty="0"/>
              <a:t>(step</a:t>
            </a:r>
            <a:r>
              <a:rPr lang="en-US" sz="1800" dirty="0">
                <a:solidFill>
                  <a:srgbClr val="666666"/>
                </a:solidFill>
              </a:rPr>
              <a:t>=</a:t>
            </a:r>
            <a:r>
              <a:rPr lang="en-US" sz="1800" dirty="0"/>
              <a:t>[</a:t>
            </a:r>
            <a:r>
              <a:rPr lang="en-US" sz="1800" dirty="0">
                <a:solidFill>
                  <a:srgbClr val="208050"/>
                </a:solidFill>
              </a:rPr>
              <a:t>250</a:t>
            </a:r>
            <a:r>
              <a:rPr lang="en-US" sz="1800" dirty="0"/>
              <a:t>, </a:t>
            </a:r>
            <a:r>
              <a:rPr lang="en-US" sz="1800" dirty="0">
                <a:solidFill>
                  <a:srgbClr val="208050"/>
                </a:solidFill>
              </a:rPr>
              <a:t>750</a:t>
            </a:r>
            <a:r>
              <a:rPr lang="en-US" sz="1800" dirty="0"/>
              <a:t>, </a:t>
            </a:r>
            <a:r>
              <a:rPr lang="en-US" sz="1800" dirty="0">
                <a:solidFill>
                  <a:srgbClr val="208050"/>
                </a:solidFill>
              </a:rPr>
              <a:t>900</a:t>
            </a:r>
            <a:r>
              <a:rPr lang="en-US" sz="1800" dirty="0"/>
              <a:t>], factor</a:t>
            </a:r>
            <a:r>
              <a:rPr lang="en-US" sz="1800" dirty="0">
                <a:solidFill>
                  <a:srgbClr val="666666"/>
                </a:solidFill>
              </a:rPr>
              <a:t>=</a:t>
            </a:r>
            <a:r>
              <a:rPr lang="en-US" sz="1800" dirty="0">
                <a:solidFill>
                  <a:srgbClr val="208050"/>
                </a:solidFill>
              </a:rPr>
              <a:t>0.5</a:t>
            </a:r>
            <a:r>
              <a:rPr lang="en-US" sz="1800" dirty="0"/>
              <a:t>) </a:t>
            </a:r>
            <a:r>
              <a:rPr lang="en-US" sz="1800" dirty="0" err="1"/>
              <a:t>schedule</a:t>
            </a:r>
            <a:r>
              <a:rPr lang="en-US" sz="1800" dirty="0" err="1">
                <a:solidFill>
                  <a:srgbClr val="666666"/>
                </a:solidFill>
              </a:rPr>
              <a:t>.</a:t>
            </a:r>
            <a:r>
              <a:rPr lang="en-US" sz="1800" dirty="0" err="1"/>
              <a:t>base_lr</a:t>
            </a:r>
            <a:r>
              <a:rPr lang="en-US" sz="1800" dirty="0"/>
              <a:t> </a:t>
            </a:r>
            <a:r>
              <a:rPr lang="en-US" sz="1800" dirty="0">
                <a:solidFill>
                  <a:srgbClr val="666666"/>
                </a:solidFill>
              </a:rPr>
              <a:t>=</a:t>
            </a:r>
            <a:r>
              <a:rPr lang="en-US" sz="1800" dirty="0"/>
              <a:t> </a:t>
            </a:r>
            <a:r>
              <a:rPr lang="en-US" sz="1800" dirty="0">
                <a:solidFill>
                  <a:srgbClr val="208050"/>
                </a:solidFill>
              </a:rPr>
              <a:t>1</a:t>
            </a:r>
            <a:r>
              <a:rPr lang="en-US" sz="1800" dirty="0"/>
              <a:t> </a:t>
            </a:r>
          </a:p>
          <a:p>
            <a:r>
              <a:rPr lang="en-US" sz="1800" dirty="0" err="1"/>
              <a:t>plot_schedule</a:t>
            </a:r>
            <a:r>
              <a:rPr lang="en-US" sz="1800" dirty="0"/>
              <a:t>(schedule)</a:t>
            </a:r>
          </a:p>
        </p:txBody>
      </p:sp>
      <p:sp>
        <p:nvSpPr>
          <p:cNvPr id="10" name="Rectangle 9">
            <a:extLst>
              <a:ext uri="{FF2B5EF4-FFF2-40B4-BE49-F238E27FC236}">
                <a16:creationId xmlns:a16="http://schemas.microsoft.com/office/drawing/2014/main" id="{48C17CD2-3E11-2341-8CFE-8683BB2D4B13}"/>
              </a:ext>
            </a:extLst>
          </p:cNvPr>
          <p:cNvSpPr/>
          <p:nvPr/>
        </p:nvSpPr>
        <p:spPr>
          <a:xfrm>
            <a:off x="804045" y="1697741"/>
            <a:ext cx="7315200" cy="923330"/>
          </a:xfrm>
          <a:prstGeom prst="rect">
            <a:avLst/>
          </a:prstGeom>
        </p:spPr>
        <p:txBody>
          <a:bodyPr>
            <a:spAutoFit/>
          </a:bodyPr>
          <a:lstStyle/>
          <a:p>
            <a:r>
              <a:rPr lang="en-US" sz="1800" dirty="0"/>
              <a:t>schedule </a:t>
            </a:r>
            <a:r>
              <a:rPr lang="en-US" sz="1800" dirty="0">
                <a:solidFill>
                  <a:srgbClr val="666666"/>
                </a:solidFill>
              </a:rPr>
              <a:t>=</a:t>
            </a:r>
            <a:r>
              <a:rPr lang="en-US" sz="1800" dirty="0"/>
              <a:t> </a:t>
            </a:r>
            <a:r>
              <a:rPr lang="en-US" sz="1800" dirty="0" err="1"/>
              <a:t>mx</a:t>
            </a:r>
            <a:r>
              <a:rPr lang="en-US" sz="1800" dirty="0" err="1">
                <a:solidFill>
                  <a:srgbClr val="666666"/>
                </a:solidFill>
              </a:rPr>
              <a:t>.</a:t>
            </a:r>
            <a:r>
              <a:rPr lang="en-US" sz="1800" dirty="0" err="1"/>
              <a:t>lr_scheduler</a:t>
            </a:r>
            <a:r>
              <a:rPr lang="en-US" sz="1800" dirty="0" err="1">
                <a:solidFill>
                  <a:srgbClr val="666666"/>
                </a:solidFill>
              </a:rPr>
              <a:t>.</a:t>
            </a:r>
            <a:r>
              <a:rPr lang="en-US" sz="1800" dirty="0" err="1"/>
              <a:t>FactorScheduler</a:t>
            </a:r>
            <a:r>
              <a:rPr lang="en-US" sz="1800" dirty="0"/>
              <a:t>(step</a:t>
            </a:r>
            <a:r>
              <a:rPr lang="en-US" sz="1800" dirty="0">
                <a:solidFill>
                  <a:srgbClr val="666666"/>
                </a:solidFill>
              </a:rPr>
              <a:t>=</a:t>
            </a:r>
            <a:r>
              <a:rPr lang="en-US" sz="1800" dirty="0">
                <a:solidFill>
                  <a:srgbClr val="208050"/>
                </a:solidFill>
              </a:rPr>
              <a:t>250</a:t>
            </a:r>
            <a:r>
              <a:rPr lang="en-US" sz="1800" dirty="0"/>
              <a:t>, factor</a:t>
            </a:r>
            <a:r>
              <a:rPr lang="en-US" sz="1800" dirty="0">
                <a:solidFill>
                  <a:srgbClr val="666666"/>
                </a:solidFill>
              </a:rPr>
              <a:t>=</a:t>
            </a:r>
            <a:r>
              <a:rPr lang="en-US" sz="1800" dirty="0">
                <a:solidFill>
                  <a:srgbClr val="208050"/>
                </a:solidFill>
              </a:rPr>
              <a:t>0.5</a:t>
            </a:r>
            <a:r>
              <a:rPr lang="en-US" sz="1800" dirty="0"/>
              <a:t>) </a:t>
            </a:r>
            <a:r>
              <a:rPr lang="en-US" sz="1800" dirty="0" err="1"/>
              <a:t>schedule</a:t>
            </a:r>
            <a:r>
              <a:rPr lang="en-US" sz="1800" dirty="0" err="1">
                <a:solidFill>
                  <a:srgbClr val="666666"/>
                </a:solidFill>
              </a:rPr>
              <a:t>.</a:t>
            </a:r>
            <a:r>
              <a:rPr lang="en-US" sz="1800" dirty="0" err="1"/>
              <a:t>base_lr</a:t>
            </a:r>
            <a:r>
              <a:rPr lang="en-US" sz="1800" dirty="0"/>
              <a:t> </a:t>
            </a:r>
            <a:r>
              <a:rPr lang="en-US" sz="1800" dirty="0">
                <a:solidFill>
                  <a:srgbClr val="666666"/>
                </a:solidFill>
              </a:rPr>
              <a:t>=</a:t>
            </a:r>
            <a:r>
              <a:rPr lang="en-US" sz="1800" dirty="0"/>
              <a:t> </a:t>
            </a:r>
            <a:r>
              <a:rPr lang="en-US" sz="1800" dirty="0">
                <a:solidFill>
                  <a:srgbClr val="208050"/>
                </a:solidFill>
              </a:rPr>
              <a:t>1</a:t>
            </a:r>
            <a:r>
              <a:rPr lang="en-US" sz="1800" dirty="0"/>
              <a:t> </a:t>
            </a:r>
          </a:p>
          <a:p>
            <a:r>
              <a:rPr lang="en-US" sz="1800" dirty="0" err="1"/>
              <a:t>plot_schedule</a:t>
            </a:r>
            <a:r>
              <a:rPr lang="en-US" sz="1800" dirty="0"/>
              <a:t>(schedule)</a:t>
            </a:r>
          </a:p>
        </p:txBody>
      </p:sp>
      <p:sp>
        <p:nvSpPr>
          <p:cNvPr id="11" name="Rectangle 10">
            <a:extLst>
              <a:ext uri="{FF2B5EF4-FFF2-40B4-BE49-F238E27FC236}">
                <a16:creationId xmlns:a16="http://schemas.microsoft.com/office/drawing/2014/main" id="{139F3A5D-4A30-1744-AF9A-903C3A782022}"/>
              </a:ext>
            </a:extLst>
          </p:cNvPr>
          <p:cNvSpPr/>
          <p:nvPr/>
        </p:nvSpPr>
        <p:spPr>
          <a:xfrm>
            <a:off x="2626467" y="7030661"/>
            <a:ext cx="10291865" cy="426892"/>
          </a:xfrm>
          <a:prstGeom prst="rect">
            <a:avLst/>
          </a:prstGeom>
        </p:spPr>
        <p:txBody>
          <a:bodyPr wrap="square">
            <a:spAutoFit/>
          </a:bodyPr>
          <a:lstStyle/>
          <a:p>
            <a:r>
              <a:rPr lang="en-US" dirty="0">
                <a:hlinkClick r:id="rId4"/>
              </a:rPr>
              <a:t>https://mxnet.incubator.apache.org/tutorials/gluon/learning_rate_schedules.html</a:t>
            </a:r>
            <a:r>
              <a:rPr lang="en-US" dirty="0"/>
              <a:t> </a:t>
            </a:r>
          </a:p>
        </p:txBody>
      </p:sp>
    </p:spTree>
    <p:extLst>
      <p:ext uri="{BB962C8B-B14F-4D97-AF65-F5344CB8AC3E}">
        <p14:creationId xmlns:p14="http://schemas.microsoft.com/office/powerpoint/2010/main" val="315806788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67289601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54EBF-92C7-904D-9E9B-D4BB597507AC}"/>
              </a:ext>
            </a:extLst>
          </p:cNvPr>
          <p:cNvSpPr>
            <a:spLocks noGrp="1"/>
          </p:cNvSpPr>
          <p:nvPr>
            <p:ph type="title"/>
          </p:nvPr>
        </p:nvSpPr>
        <p:spPr/>
        <p:txBody>
          <a:bodyPr/>
          <a:lstStyle/>
          <a:p>
            <a:r>
              <a:rPr lang="en-US"/>
              <a:t>Intel CPU - Accuracy</a:t>
            </a:r>
          </a:p>
        </p:txBody>
      </p:sp>
      <p:sp>
        <p:nvSpPr>
          <p:cNvPr id="3" name="Rectangle 2">
            <a:extLst>
              <a:ext uri="{FF2B5EF4-FFF2-40B4-BE49-F238E27FC236}">
                <a16:creationId xmlns:a16="http://schemas.microsoft.com/office/drawing/2014/main" id="{E59F5912-4316-FA48-AED3-893CF0BA157F}"/>
              </a:ext>
            </a:extLst>
          </p:cNvPr>
          <p:cNvSpPr/>
          <p:nvPr/>
        </p:nvSpPr>
        <p:spPr>
          <a:xfrm>
            <a:off x="414856" y="1274422"/>
            <a:ext cx="13803472" cy="1015663"/>
          </a:xfrm>
          <a:prstGeom prst="rect">
            <a:avLst/>
          </a:prstGeom>
        </p:spPr>
        <p:txBody>
          <a:bodyPr wrap="square">
            <a:spAutoFit/>
          </a:bodyPr>
          <a:lstStyle/>
          <a:p>
            <a:pPr marL="342900" indent="-342900">
              <a:buFont typeface="Arial" panose="020B0604020202020204" pitchFamily="34" charset="0"/>
              <a:buChar char="•"/>
            </a:pPr>
            <a:r>
              <a:rPr lang="en-US" sz="2000"/>
              <a:t>The c5.18xlarge instance offers a 2-socket Intel Xeon Platinum processor with 72 vCPUs.</a:t>
            </a:r>
          </a:p>
          <a:p>
            <a:pPr marL="342900" indent="-342900">
              <a:buFont typeface="Arial" panose="020B0604020202020204" pitchFamily="34" charset="0"/>
              <a:buChar char="•"/>
            </a:pPr>
            <a:r>
              <a:rPr lang="en-US" sz="2000"/>
              <a:t>The model is from </a:t>
            </a:r>
            <a:r>
              <a:rPr lang="en-US" sz="2000">
                <a:hlinkClick r:id="rId3"/>
              </a:rPr>
              <a:t>gluon model zoo</a:t>
            </a:r>
            <a:r>
              <a:rPr lang="en-US" sz="2000"/>
              <a:t> by pre-trained parameters. The top1 and top5 accuracy are verified by MKL-DNN backend. </a:t>
            </a:r>
          </a:p>
        </p:txBody>
      </p:sp>
      <p:graphicFrame>
        <p:nvGraphicFramePr>
          <p:cNvPr id="5" name="Table 4">
            <a:extLst>
              <a:ext uri="{FF2B5EF4-FFF2-40B4-BE49-F238E27FC236}">
                <a16:creationId xmlns:a16="http://schemas.microsoft.com/office/drawing/2014/main" id="{B6AFCD30-89CA-9640-BD1D-41F951158783}"/>
              </a:ext>
            </a:extLst>
          </p:cNvPr>
          <p:cNvGraphicFramePr>
            <a:graphicFrameLocks noGrp="1"/>
          </p:cNvGraphicFramePr>
          <p:nvPr>
            <p:extLst>
              <p:ext uri="{D42A27DB-BD31-4B8C-83A1-F6EECF244321}">
                <p14:modId xmlns:p14="http://schemas.microsoft.com/office/powerpoint/2010/main" val="2825257256"/>
              </p:ext>
            </p:extLst>
          </p:nvPr>
        </p:nvGraphicFramePr>
        <p:xfrm>
          <a:off x="414856" y="2568643"/>
          <a:ext cx="13803472" cy="4682800"/>
        </p:xfrm>
        <a:graphic>
          <a:graphicData uri="http://schemas.openxmlformats.org/drawingml/2006/table">
            <a:tbl>
              <a:tblPr/>
              <a:tblGrid>
                <a:gridCol w="1725434">
                  <a:extLst>
                    <a:ext uri="{9D8B030D-6E8A-4147-A177-3AD203B41FA5}">
                      <a16:colId xmlns:a16="http://schemas.microsoft.com/office/drawing/2014/main" val="3492008687"/>
                    </a:ext>
                  </a:extLst>
                </a:gridCol>
                <a:gridCol w="1725434">
                  <a:extLst>
                    <a:ext uri="{9D8B030D-6E8A-4147-A177-3AD203B41FA5}">
                      <a16:colId xmlns:a16="http://schemas.microsoft.com/office/drawing/2014/main" val="472323976"/>
                    </a:ext>
                  </a:extLst>
                </a:gridCol>
                <a:gridCol w="1725434">
                  <a:extLst>
                    <a:ext uri="{9D8B030D-6E8A-4147-A177-3AD203B41FA5}">
                      <a16:colId xmlns:a16="http://schemas.microsoft.com/office/drawing/2014/main" val="3939790651"/>
                    </a:ext>
                  </a:extLst>
                </a:gridCol>
                <a:gridCol w="1725434">
                  <a:extLst>
                    <a:ext uri="{9D8B030D-6E8A-4147-A177-3AD203B41FA5}">
                      <a16:colId xmlns:a16="http://schemas.microsoft.com/office/drawing/2014/main" val="445820012"/>
                    </a:ext>
                  </a:extLst>
                </a:gridCol>
                <a:gridCol w="1725434">
                  <a:extLst>
                    <a:ext uri="{9D8B030D-6E8A-4147-A177-3AD203B41FA5}">
                      <a16:colId xmlns:a16="http://schemas.microsoft.com/office/drawing/2014/main" val="2005407702"/>
                    </a:ext>
                  </a:extLst>
                </a:gridCol>
                <a:gridCol w="1725434">
                  <a:extLst>
                    <a:ext uri="{9D8B030D-6E8A-4147-A177-3AD203B41FA5}">
                      <a16:colId xmlns:a16="http://schemas.microsoft.com/office/drawing/2014/main" val="330048783"/>
                    </a:ext>
                  </a:extLst>
                </a:gridCol>
                <a:gridCol w="1725434">
                  <a:extLst>
                    <a:ext uri="{9D8B030D-6E8A-4147-A177-3AD203B41FA5}">
                      <a16:colId xmlns:a16="http://schemas.microsoft.com/office/drawing/2014/main" val="1558399940"/>
                    </a:ext>
                  </a:extLst>
                </a:gridCol>
                <a:gridCol w="1725434">
                  <a:extLst>
                    <a:ext uri="{9D8B030D-6E8A-4147-A177-3AD203B41FA5}">
                      <a16:colId xmlns:a16="http://schemas.microsoft.com/office/drawing/2014/main" val="457156176"/>
                    </a:ext>
                  </a:extLst>
                </a:gridCol>
              </a:tblGrid>
              <a:tr h="0">
                <a:tc gridSpan="8">
                  <a:txBody>
                    <a:bodyPr/>
                    <a:lstStyle/>
                    <a:p>
                      <a:pPr algn="ctr" fontAlgn="t"/>
                      <a:r>
                        <a:rPr lang="en-US" sz="1400" b="1">
                          <a:solidFill>
                            <a:srgbClr val="172B4D"/>
                          </a:solidFill>
                          <a:effectLst/>
                        </a:rPr>
                        <a:t>Inference Accuracy Comparison</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55212196"/>
                  </a:ext>
                </a:extLst>
              </a:tr>
              <a:tr h="59063">
                <a:tc rowSpan="2">
                  <a:txBody>
                    <a:bodyPr/>
                    <a:lstStyle/>
                    <a:p>
                      <a:pPr algn="ctr" fontAlgn="t"/>
                      <a:r>
                        <a:rPr lang="en-US" sz="1400" b="1">
                          <a:solidFill>
                            <a:srgbClr val="172B4D"/>
                          </a:solidFill>
                          <a:effectLst/>
                        </a:rPr>
                        <a:t>Alias</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tc rowSpan="2">
                  <a:txBody>
                    <a:bodyPr/>
                    <a:lstStyle/>
                    <a:p>
                      <a:pPr algn="ctr" fontAlgn="t"/>
                      <a:r>
                        <a:rPr lang="en-US" sz="1400" b="1">
                          <a:solidFill>
                            <a:srgbClr val="172B4D"/>
                          </a:solidFill>
                          <a:effectLst/>
                        </a:rPr>
                        <a:t>Network</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tc gridSpan="2">
                  <a:txBody>
                    <a:bodyPr/>
                    <a:lstStyle/>
                    <a:p>
                      <a:pPr algn="ctr" fontAlgn="t"/>
                      <a:r>
                        <a:rPr lang="en-US" sz="1400" b="1">
                          <a:solidFill>
                            <a:srgbClr val="172B4D"/>
                          </a:solidFill>
                          <a:effectLst/>
                        </a:rPr>
                        <a:t>CPU (without MKL-DNN)</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tc hMerge="1">
                  <a:txBody>
                    <a:bodyPr/>
                    <a:lstStyle/>
                    <a:p>
                      <a:endParaRPr lang="en-US"/>
                    </a:p>
                  </a:txBody>
                  <a:tcPr/>
                </a:tc>
                <a:tc gridSpan="2">
                  <a:txBody>
                    <a:bodyPr/>
                    <a:lstStyle/>
                    <a:p>
                      <a:pPr algn="ctr" fontAlgn="t"/>
                      <a:r>
                        <a:rPr lang="en-US" sz="1400" b="1">
                          <a:solidFill>
                            <a:srgbClr val="172B4D"/>
                          </a:solidFill>
                          <a:effectLst/>
                        </a:rPr>
                        <a:t>CPU (with MKL-DNN) Backend</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tc hMerge="1">
                  <a:txBody>
                    <a:bodyPr/>
                    <a:lstStyle/>
                    <a:p>
                      <a:endParaRPr lang="en-US"/>
                    </a:p>
                  </a:txBody>
                  <a:tcPr/>
                </a:tc>
                <a:tc gridSpan="2">
                  <a:txBody>
                    <a:bodyPr/>
                    <a:lstStyle/>
                    <a:p>
                      <a:pPr algn="ctr" fontAlgn="t"/>
                      <a:r>
                        <a:rPr lang="en-US" sz="1400" b="1">
                          <a:solidFill>
                            <a:srgbClr val="172B4D"/>
                          </a:solidFill>
                          <a:effectLst/>
                        </a:rPr>
                        <a:t>Delta</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tc hMerge="1">
                  <a:txBody>
                    <a:bodyPr/>
                    <a:lstStyle/>
                    <a:p>
                      <a:endParaRPr lang="en-US"/>
                    </a:p>
                  </a:txBody>
                  <a:tcPr/>
                </a:tc>
                <a:extLst>
                  <a:ext uri="{0D108BD9-81ED-4DB2-BD59-A6C34878D82A}">
                    <a16:rowId xmlns:a16="http://schemas.microsoft.com/office/drawing/2014/main" val="3582191941"/>
                  </a:ext>
                </a:extLst>
              </a:tr>
              <a:tr h="0">
                <a:tc vMerge="1">
                  <a:txBody>
                    <a:bodyPr/>
                    <a:lstStyle/>
                    <a:p>
                      <a:endParaRPr lang="en-US"/>
                    </a:p>
                  </a:txBody>
                  <a:tcPr/>
                </a:tc>
                <a:tc vMerge="1">
                  <a:txBody>
                    <a:bodyPr/>
                    <a:lstStyle/>
                    <a:p>
                      <a:endParaRPr lang="en-US"/>
                    </a:p>
                  </a:txBody>
                  <a:tcPr/>
                </a:tc>
                <a:tc>
                  <a:txBody>
                    <a:bodyPr/>
                    <a:lstStyle/>
                    <a:p>
                      <a:pPr algn="ctr" fontAlgn="t"/>
                      <a:r>
                        <a:rPr lang="en-US" sz="1400" b="1">
                          <a:solidFill>
                            <a:srgbClr val="172B4D"/>
                          </a:solidFill>
                          <a:effectLst/>
                        </a:rPr>
                        <a:t> top1</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tc>
                  <a:txBody>
                    <a:bodyPr/>
                    <a:lstStyle/>
                    <a:p>
                      <a:pPr algn="ctr" fontAlgn="t"/>
                      <a:r>
                        <a:rPr lang="en-US" sz="1400" b="1">
                          <a:solidFill>
                            <a:srgbClr val="172B4D"/>
                          </a:solidFill>
                          <a:effectLst/>
                        </a:rPr>
                        <a:t> top5</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tc>
                  <a:txBody>
                    <a:bodyPr/>
                    <a:lstStyle/>
                    <a:p>
                      <a:pPr algn="ctr" fontAlgn="t"/>
                      <a:r>
                        <a:rPr lang="en-US" sz="1400" b="1">
                          <a:solidFill>
                            <a:srgbClr val="172B4D"/>
                          </a:solidFill>
                          <a:effectLst/>
                        </a:rPr>
                        <a:t> top1</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tc>
                  <a:txBody>
                    <a:bodyPr/>
                    <a:lstStyle/>
                    <a:p>
                      <a:pPr algn="ctr" fontAlgn="t"/>
                      <a:r>
                        <a:rPr lang="en-US" sz="1400" b="1">
                          <a:solidFill>
                            <a:srgbClr val="172B4D"/>
                          </a:solidFill>
                          <a:effectLst/>
                        </a:rPr>
                        <a:t> top5</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tc>
                  <a:txBody>
                    <a:bodyPr/>
                    <a:lstStyle/>
                    <a:p>
                      <a:pPr algn="ctr" fontAlgn="t"/>
                      <a:r>
                        <a:rPr lang="en-US" sz="1400" b="1">
                          <a:solidFill>
                            <a:srgbClr val="172B4D"/>
                          </a:solidFill>
                          <a:effectLst/>
                        </a:rPr>
                        <a:t>top1</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tc>
                  <a:txBody>
                    <a:bodyPr/>
                    <a:lstStyle/>
                    <a:p>
                      <a:pPr algn="ctr" fontAlgn="t"/>
                      <a:r>
                        <a:rPr lang="en-US" sz="1400" b="1">
                          <a:solidFill>
                            <a:srgbClr val="172B4D"/>
                          </a:solidFill>
                          <a:effectLst/>
                        </a:rPr>
                        <a:t>top5</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extLst>
                  <a:ext uri="{0D108BD9-81ED-4DB2-BD59-A6C34878D82A}">
                    <a16:rowId xmlns:a16="http://schemas.microsoft.com/office/drawing/2014/main" val="2396601381"/>
                  </a:ext>
                </a:extLst>
              </a:tr>
              <a:tr h="0">
                <a:tc>
                  <a:txBody>
                    <a:bodyPr/>
                    <a:lstStyle/>
                    <a:p>
                      <a:pPr algn="l" fontAlgn="t"/>
                      <a:r>
                        <a:rPr lang="en-US" sz="1400">
                          <a:effectLst/>
                        </a:rPr>
                        <a:t>alexnet</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u="none" strike="noStrike">
                          <a:solidFill>
                            <a:srgbClr val="0052CC"/>
                          </a:solidFill>
                          <a:effectLst/>
                          <a:hlinkClick r:id="rId4"/>
                        </a:rPr>
                        <a:t>AlexNet</a:t>
                      </a:r>
                      <a:endParaRPr lang="en-US" sz="1400">
                        <a:effectLst/>
                      </a:endParaRP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0.56312500</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0.78992188</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0.56312500</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0.78992188</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0.00000000</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0.00000000</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extLst>
                  <a:ext uri="{0D108BD9-81ED-4DB2-BD59-A6C34878D82A}">
                    <a16:rowId xmlns:a16="http://schemas.microsoft.com/office/drawing/2014/main" val="1446607502"/>
                  </a:ext>
                </a:extLst>
              </a:tr>
              <a:tr h="59063">
                <a:tc>
                  <a:txBody>
                    <a:bodyPr/>
                    <a:lstStyle/>
                    <a:p>
                      <a:pPr algn="l" fontAlgn="t"/>
                      <a:r>
                        <a:rPr lang="en-US" sz="1400">
                          <a:effectLst/>
                        </a:rPr>
                        <a:t>densenet121</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u="none" strike="noStrike">
                          <a:solidFill>
                            <a:srgbClr val="0052CC"/>
                          </a:solidFill>
                          <a:effectLst/>
                          <a:hlinkClick r:id="rId5"/>
                        </a:rPr>
                        <a:t>DenseNet-121</a:t>
                      </a:r>
                      <a:endParaRPr lang="en-US" sz="1400">
                        <a:effectLst/>
                      </a:endParaRP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0.74203125</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0.91929688</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0.74203125</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0.91929688</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0.00000000</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0.00000000</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extLst>
                  <a:ext uri="{0D108BD9-81ED-4DB2-BD59-A6C34878D82A}">
                    <a16:rowId xmlns:a16="http://schemas.microsoft.com/office/drawing/2014/main" val="1279027921"/>
                  </a:ext>
                </a:extLst>
              </a:tr>
              <a:tr h="59063">
                <a:tc>
                  <a:txBody>
                    <a:bodyPr/>
                    <a:lstStyle/>
                    <a:p>
                      <a:pPr algn="l" fontAlgn="t"/>
                      <a:r>
                        <a:rPr lang="en-US" sz="1400">
                          <a:effectLst/>
                        </a:rPr>
                        <a:t>densenet161</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u="none" strike="noStrike">
                          <a:solidFill>
                            <a:srgbClr val="0052CC"/>
                          </a:solidFill>
                          <a:effectLst/>
                          <a:hlinkClick r:id="rId5"/>
                        </a:rPr>
                        <a:t>DenseNet-161</a:t>
                      </a:r>
                      <a:endParaRPr lang="en-US" sz="1400">
                        <a:effectLst/>
                      </a:endParaRP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0.77195313</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0.93390625</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0.77195313</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0.93390625</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0.00000000</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0.00000000</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extLst>
                  <a:ext uri="{0D108BD9-81ED-4DB2-BD59-A6C34878D82A}">
                    <a16:rowId xmlns:a16="http://schemas.microsoft.com/office/drawing/2014/main" val="1335874233"/>
                  </a:ext>
                </a:extLst>
              </a:tr>
              <a:tr h="59063">
                <a:tc>
                  <a:txBody>
                    <a:bodyPr/>
                    <a:lstStyle/>
                    <a:p>
                      <a:pPr algn="l" fontAlgn="t"/>
                      <a:r>
                        <a:rPr lang="en-US" sz="1400">
                          <a:effectLst/>
                        </a:rPr>
                        <a:t>densenet169</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u="none" strike="noStrike">
                          <a:solidFill>
                            <a:srgbClr val="0052CC"/>
                          </a:solidFill>
                          <a:effectLst/>
                          <a:hlinkClick r:id="rId5"/>
                        </a:rPr>
                        <a:t>DenseNet-169</a:t>
                      </a:r>
                      <a:endParaRPr lang="en-US" sz="1400">
                        <a:effectLst/>
                      </a:endParaRP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0.75710938</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0.92828125</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0.75710938</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0.92828125</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0.00000000</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0.00000000</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extLst>
                  <a:ext uri="{0D108BD9-81ED-4DB2-BD59-A6C34878D82A}">
                    <a16:rowId xmlns:a16="http://schemas.microsoft.com/office/drawing/2014/main" val="2419480099"/>
                  </a:ext>
                </a:extLst>
              </a:tr>
              <a:tr h="59063">
                <a:tc>
                  <a:txBody>
                    <a:bodyPr/>
                    <a:lstStyle/>
                    <a:p>
                      <a:pPr algn="l" fontAlgn="t"/>
                      <a:r>
                        <a:rPr lang="en-US" sz="1400">
                          <a:effectLst/>
                        </a:rPr>
                        <a:t>densenet201</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u="none" strike="noStrike">
                          <a:solidFill>
                            <a:srgbClr val="0052CC"/>
                          </a:solidFill>
                          <a:effectLst/>
                          <a:hlinkClick r:id="rId5"/>
                        </a:rPr>
                        <a:t>DenseNet-201</a:t>
                      </a:r>
                      <a:endParaRPr lang="en-US" sz="1400">
                        <a:effectLst/>
                      </a:endParaRP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0.76906250</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0.93093750</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0.76906250</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0.93093750</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0.00000000</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0.00000000</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extLst>
                  <a:ext uri="{0D108BD9-81ED-4DB2-BD59-A6C34878D82A}">
                    <a16:rowId xmlns:a16="http://schemas.microsoft.com/office/drawing/2014/main" val="1591515047"/>
                  </a:ext>
                </a:extLst>
              </a:tr>
              <a:tr h="59063">
                <a:tc>
                  <a:txBody>
                    <a:bodyPr/>
                    <a:lstStyle/>
                    <a:p>
                      <a:pPr algn="l" fontAlgn="t"/>
                      <a:r>
                        <a:rPr lang="en-US" sz="1400">
                          <a:effectLst/>
                        </a:rPr>
                        <a:t>inceptionv3</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u="none" strike="noStrike">
                          <a:solidFill>
                            <a:srgbClr val="0052CC"/>
                          </a:solidFill>
                          <a:effectLst/>
                          <a:hlinkClick r:id="rId6"/>
                        </a:rPr>
                        <a:t>Inception V3 299x299</a:t>
                      </a:r>
                      <a:endParaRPr lang="en-US" sz="1400">
                        <a:effectLst/>
                      </a:endParaRP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0.77609375</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0.93664063</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0.77609375</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0.93664063</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0.00000000</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0.00000000</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extLst>
                  <a:ext uri="{0D108BD9-81ED-4DB2-BD59-A6C34878D82A}">
                    <a16:rowId xmlns:a16="http://schemas.microsoft.com/office/drawing/2014/main" val="1718474255"/>
                  </a:ext>
                </a:extLst>
              </a:tr>
              <a:tr h="59063">
                <a:tc>
                  <a:txBody>
                    <a:bodyPr/>
                    <a:lstStyle/>
                    <a:p>
                      <a:pPr algn="l" fontAlgn="t"/>
                      <a:r>
                        <a:rPr lang="en-US" sz="1400">
                          <a:effectLst/>
                        </a:rPr>
                        <a:t>mobilenet0.25</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u="none" strike="noStrike">
                          <a:solidFill>
                            <a:srgbClr val="0052CC"/>
                          </a:solidFill>
                          <a:effectLst/>
                          <a:hlinkClick r:id="rId7"/>
                        </a:rPr>
                        <a:t>MobileNet 0.25</a:t>
                      </a:r>
                      <a:endParaRPr lang="en-US" sz="1400">
                        <a:effectLst/>
                      </a:endParaRP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0.51039063</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0.75687500</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0.51039063</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0.75687500</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0.00000000</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0.00000000</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extLst>
                  <a:ext uri="{0D108BD9-81ED-4DB2-BD59-A6C34878D82A}">
                    <a16:rowId xmlns:a16="http://schemas.microsoft.com/office/drawing/2014/main" val="604913036"/>
                  </a:ext>
                </a:extLst>
              </a:tr>
              <a:tr h="59063">
                <a:tc>
                  <a:txBody>
                    <a:bodyPr/>
                    <a:lstStyle/>
                    <a:p>
                      <a:pPr algn="l" fontAlgn="t"/>
                      <a:r>
                        <a:rPr lang="en-US" sz="1400">
                          <a:effectLst/>
                        </a:rPr>
                        <a:t>mobilenet0.5</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u="none" strike="noStrike">
                          <a:solidFill>
                            <a:srgbClr val="0052CC"/>
                          </a:solidFill>
                          <a:effectLst/>
                          <a:hlinkClick r:id="rId7"/>
                        </a:rPr>
                        <a:t>MobileNet 0.5</a:t>
                      </a:r>
                      <a:endParaRPr lang="en-US" sz="1400">
                        <a:effectLst/>
                      </a:endParaRP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0.61851563</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0.83789063</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0.61851563</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0.83789063</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0.00000000</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0.00000000</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extLst>
                  <a:ext uri="{0D108BD9-81ED-4DB2-BD59-A6C34878D82A}">
                    <a16:rowId xmlns:a16="http://schemas.microsoft.com/office/drawing/2014/main" val="3989194987"/>
                  </a:ext>
                </a:extLst>
              </a:tr>
              <a:tr h="59063">
                <a:tc>
                  <a:txBody>
                    <a:bodyPr/>
                    <a:lstStyle/>
                    <a:p>
                      <a:pPr algn="l" fontAlgn="t"/>
                      <a:r>
                        <a:rPr lang="en-US" sz="1400">
                          <a:effectLst/>
                        </a:rPr>
                        <a:t>mobilenet0.75</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u="none" strike="noStrike">
                          <a:solidFill>
                            <a:srgbClr val="0052CC"/>
                          </a:solidFill>
                          <a:effectLst/>
                          <a:hlinkClick r:id="rId7"/>
                        </a:rPr>
                        <a:t>MobileNet 0.75</a:t>
                      </a:r>
                      <a:endParaRPr lang="en-US" sz="1400">
                        <a:effectLst/>
                      </a:endParaRP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0.66546875</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0.87070313</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0.66546875</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0.87070313</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0.00000000</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0.00000000</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extLst>
                  <a:ext uri="{0D108BD9-81ED-4DB2-BD59-A6C34878D82A}">
                    <a16:rowId xmlns:a16="http://schemas.microsoft.com/office/drawing/2014/main" val="3874434238"/>
                  </a:ext>
                </a:extLst>
              </a:tr>
              <a:tr h="59063">
                <a:tc>
                  <a:txBody>
                    <a:bodyPr/>
                    <a:lstStyle/>
                    <a:p>
                      <a:pPr algn="l" fontAlgn="t"/>
                      <a:r>
                        <a:rPr lang="en-US" sz="1400">
                          <a:effectLst/>
                        </a:rPr>
                        <a:t>mobilenet1.0</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u="none" strike="noStrike">
                          <a:solidFill>
                            <a:srgbClr val="0052CC"/>
                          </a:solidFill>
                          <a:effectLst/>
                          <a:hlinkClick r:id="rId7"/>
                        </a:rPr>
                        <a:t>MobileNet 1.0</a:t>
                      </a:r>
                      <a:endParaRPr lang="en-US" sz="1400">
                        <a:effectLst/>
                      </a:endParaRP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0.70093750</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0.89109375</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0.70093750</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0.89109375</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0.00000000</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0.00000000</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extLst>
                  <a:ext uri="{0D108BD9-81ED-4DB2-BD59-A6C34878D82A}">
                    <a16:rowId xmlns:a16="http://schemas.microsoft.com/office/drawing/2014/main" val="2407603802"/>
                  </a:ext>
                </a:extLst>
              </a:tr>
              <a:tr h="59063">
                <a:tc>
                  <a:txBody>
                    <a:bodyPr/>
                    <a:lstStyle/>
                    <a:p>
                      <a:pPr algn="l" fontAlgn="t"/>
                      <a:r>
                        <a:rPr lang="en-US" sz="1400">
                          <a:effectLst/>
                        </a:rPr>
                        <a:t>mobilenetv2_1.0</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u="none" strike="noStrike">
                          <a:solidFill>
                            <a:srgbClr val="0052CC"/>
                          </a:solidFill>
                          <a:effectLst/>
                          <a:hlinkClick r:id="rId8"/>
                        </a:rPr>
                        <a:t>MobileNetV2 1.0</a:t>
                      </a:r>
                      <a:endParaRPr lang="en-US" sz="1400">
                        <a:effectLst/>
                      </a:endParaRP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0.69976563</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0.89281250</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0.69976563</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0.89281250</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0.00000000</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0.00000000</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extLst>
                  <a:ext uri="{0D108BD9-81ED-4DB2-BD59-A6C34878D82A}">
                    <a16:rowId xmlns:a16="http://schemas.microsoft.com/office/drawing/2014/main" val="4228981641"/>
                  </a:ext>
                </a:extLst>
              </a:tr>
              <a:tr h="59063">
                <a:tc>
                  <a:txBody>
                    <a:bodyPr/>
                    <a:lstStyle/>
                    <a:p>
                      <a:pPr algn="l" fontAlgn="t"/>
                      <a:r>
                        <a:rPr lang="en-US" sz="1400">
                          <a:effectLst/>
                        </a:rPr>
                        <a:t>mobilenetv2_0.75</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u="none" strike="noStrike">
                          <a:solidFill>
                            <a:srgbClr val="0052CC"/>
                          </a:solidFill>
                          <a:effectLst/>
                          <a:hlinkClick r:id="rId8"/>
                        </a:rPr>
                        <a:t>MobileNetV2 0.75</a:t>
                      </a:r>
                      <a:endParaRPr lang="en-US" sz="1400">
                        <a:effectLst/>
                      </a:endParaRP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0.68210938</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0.88007813</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0.68210938</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0.88007813</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0.00000000</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0.00000000</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extLst>
                  <a:ext uri="{0D108BD9-81ED-4DB2-BD59-A6C34878D82A}">
                    <a16:rowId xmlns:a16="http://schemas.microsoft.com/office/drawing/2014/main" val="3336323925"/>
                  </a:ext>
                </a:extLst>
              </a:tr>
              <a:tr h="59063">
                <a:tc>
                  <a:txBody>
                    <a:bodyPr/>
                    <a:lstStyle/>
                    <a:p>
                      <a:pPr algn="l" fontAlgn="t"/>
                      <a:r>
                        <a:rPr lang="en-US" sz="1400">
                          <a:effectLst/>
                        </a:rPr>
                        <a:t>mobilenetv2_0.5</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u="none" strike="noStrike">
                          <a:solidFill>
                            <a:srgbClr val="0052CC"/>
                          </a:solidFill>
                          <a:effectLst/>
                          <a:hlinkClick r:id="rId8"/>
                        </a:rPr>
                        <a:t>MobileNetV2 0.5</a:t>
                      </a:r>
                      <a:endParaRPr lang="en-US" sz="1400">
                        <a:effectLst/>
                      </a:endParaRP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0.64453125</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0.84929688</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0.64453125</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0.84929688</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0.00000000</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0.00000000</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extLst>
                  <a:ext uri="{0D108BD9-81ED-4DB2-BD59-A6C34878D82A}">
                    <a16:rowId xmlns:a16="http://schemas.microsoft.com/office/drawing/2014/main" val="2043135928"/>
                  </a:ext>
                </a:extLst>
              </a:tr>
              <a:tr h="59063">
                <a:tc>
                  <a:txBody>
                    <a:bodyPr/>
                    <a:lstStyle/>
                    <a:p>
                      <a:pPr algn="l" fontAlgn="t"/>
                      <a:r>
                        <a:rPr lang="en-US" sz="1400">
                          <a:effectLst/>
                        </a:rPr>
                        <a:t>mobilenetv2_0.25</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u="none" strike="noStrike">
                          <a:solidFill>
                            <a:srgbClr val="0052CC"/>
                          </a:solidFill>
                          <a:effectLst/>
                          <a:hlinkClick r:id="rId8"/>
                        </a:rPr>
                        <a:t>MobileNetV2 0.25</a:t>
                      </a:r>
                      <a:endParaRPr lang="en-US" sz="1400">
                        <a:effectLst/>
                      </a:endParaRP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0.50890625</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0.74546875</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0.50890625</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0.74546875</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0.00000000</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0.00000000</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extLst>
                  <a:ext uri="{0D108BD9-81ED-4DB2-BD59-A6C34878D82A}">
                    <a16:rowId xmlns:a16="http://schemas.microsoft.com/office/drawing/2014/main" val="1534507205"/>
                  </a:ext>
                </a:extLst>
              </a:tr>
              <a:tr h="59063">
                <a:tc>
                  <a:txBody>
                    <a:bodyPr/>
                    <a:lstStyle/>
                    <a:p>
                      <a:pPr algn="l" fontAlgn="t"/>
                      <a:r>
                        <a:rPr lang="en-US" sz="1400">
                          <a:effectLst/>
                        </a:rPr>
                        <a:t>resnet18_v1</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u="none" strike="noStrike">
                          <a:solidFill>
                            <a:srgbClr val="0052CC"/>
                          </a:solidFill>
                          <a:effectLst/>
                          <a:hlinkClick r:id="rId9"/>
                        </a:rPr>
                        <a:t>ResNet-18 V1</a:t>
                      </a:r>
                      <a:endParaRPr lang="en-US" sz="1400">
                        <a:effectLst/>
                      </a:endParaRP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0.70812500</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0.89453125</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0.70812500</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0.89453125</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0.00000000</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0.00000000</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extLst>
                  <a:ext uri="{0D108BD9-81ED-4DB2-BD59-A6C34878D82A}">
                    <a16:rowId xmlns:a16="http://schemas.microsoft.com/office/drawing/2014/main" val="1012182453"/>
                  </a:ext>
                </a:extLst>
              </a:tr>
              <a:tr h="59063">
                <a:tc>
                  <a:txBody>
                    <a:bodyPr/>
                    <a:lstStyle/>
                    <a:p>
                      <a:pPr algn="l" fontAlgn="t"/>
                      <a:r>
                        <a:rPr lang="en-US" sz="1400">
                          <a:effectLst/>
                        </a:rPr>
                        <a:t>resnet34_v1</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u="none" strike="noStrike">
                          <a:solidFill>
                            <a:srgbClr val="0052CC"/>
                          </a:solidFill>
                          <a:effectLst/>
                          <a:hlinkClick r:id="rId9"/>
                        </a:rPr>
                        <a:t>ResNet-34 V1</a:t>
                      </a:r>
                      <a:endParaRPr lang="en-US" sz="1400">
                        <a:effectLst/>
                      </a:endParaRP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0.73960938</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0.91609375</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0.73960938</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0.91609375</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0.00000000</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0.00000000</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extLst>
                  <a:ext uri="{0D108BD9-81ED-4DB2-BD59-A6C34878D82A}">
                    <a16:rowId xmlns:a16="http://schemas.microsoft.com/office/drawing/2014/main" val="668159103"/>
                  </a:ext>
                </a:extLst>
              </a:tr>
              <a:tr h="59063">
                <a:tc>
                  <a:txBody>
                    <a:bodyPr/>
                    <a:lstStyle/>
                    <a:p>
                      <a:pPr algn="l" fontAlgn="t"/>
                      <a:r>
                        <a:rPr lang="en-US" sz="1400">
                          <a:effectLst/>
                        </a:rPr>
                        <a:t>resnet50_v1</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u="none" strike="noStrike">
                          <a:solidFill>
                            <a:srgbClr val="0052CC"/>
                          </a:solidFill>
                          <a:effectLst/>
                          <a:hlinkClick r:id="rId9"/>
                        </a:rPr>
                        <a:t>ResNet-50 V1</a:t>
                      </a:r>
                      <a:endParaRPr lang="en-US" sz="1400">
                        <a:effectLst/>
                      </a:endParaRP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0.76062500</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0.93046875</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0.76062500</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0.93046875</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0.00000000</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400">
                          <a:effectLst/>
                        </a:rPr>
                        <a:t>0.00000000</a:t>
                      </a:r>
                    </a:p>
                  </a:txBody>
                  <a:tcPr marL="7223" marR="7223" marT="5056" marB="505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extLst>
                  <a:ext uri="{0D108BD9-81ED-4DB2-BD59-A6C34878D82A}">
                    <a16:rowId xmlns:a16="http://schemas.microsoft.com/office/drawing/2014/main" val="1976346526"/>
                  </a:ext>
                </a:extLst>
              </a:tr>
            </a:tbl>
          </a:graphicData>
        </a:graphic>
      </p:graphicFrame>
    </p:spTree>
    <p:extLst>
      <p:ext uri="{BB962C8B-B14F-4D97-AF65-F5344CB8AC3E}">
        <p14:creationId xmlns:p14="http://schemas.microsoft.com/office/powerpoint/2010/main" val="226432343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54EBF-92C7-904D-9E9B-D4BB597507AC}"/>
              </a:ext>
            </a:extLst>
          </p:cNvPr>
          <p:cNvSpPr>
            <a:spLocks noGrp="1"/>
          </p:cNvSpPr>
          <p:nvPr>
            <p:ph type="title"/>
          </p:nvPr>
        </p:nvSpPr>
        <p:spPr/>
        <p:txBody>
          <a:bodyPr/>
          <a:lstStyle/>
          <a:p>
            <a:r>
              <a:rPr lang="en-US" err="1"/>
              <a:t>TensorRT</a:t>
            </a:r>
            <a:endParaRPr lang="en-US"/>
          </a:p>
        </p:txBody>
      </p:sp>
      <p:sp>
        <p:nvSpPr>
          <p:cNvPr id="3" name="Rectangle 2">
            <a:extLst>
              <a:ext uri="{FF2B5EF4-FFF2-40B4-BE49-F238E27FC236}">
                <a16:creationId xmlns:a16="http://schemas.microsoft.com/office/drawing/2014/main" id="{E59F5912-4316-FA48-AED3-893CF0BA157F}"/>
              </a:ext>
            </a:extLst>
          </p:cNvPr>
          <p:cNvSpPr/>
          <p:nvPr/>
        </p:nvSpPr>
        <p:spPr>
          <a:xfrm>
            <a:off x="414856" y="1274422"/>
            <a:ext cx="13803472" cy="1396023"/>
          </a:xfrm>
          <a:prstGeom prst="rect">
            <a:avLst/>
          </a:prstGeom>
        </p:spPr>
        <p:txBody>
          <a:bodyPr wrap="square">
            <a:spAutoFit/>
          </a:bodyPr>
          <a:lstStyle/>
          <a:p>
            <a:pPr marL="342900" indent="-342900">
              <a:buFont typeface="Arial" panose="020B0604020202020204" pitchFamily="34" charset="0"/>
              <a:buChar char="•"/>
            </a:pPr>
            <a:r>
              <a:rPr lang="en-US" dirty="0"/>
              <a:t>NVIDIA </a:t>
            </a:r>
            <a:r>
              <a:rPr lang="en-US" dirty="0" err="1"/>
              <a:t>TensorRT</a:t>
            </a:r>
            <a:r>
              <a:rPr lang="en-US" dirty="0"/>
              <a:t>™ is a platform for high-performance deep learning inference. </a:t>
            </a:r>
          </a:p>
          <a:p>
            <a:pPr marL="342900" indent="-342900">
              <a:buFont typeface="Arial" panose="020B0604020202020204" pitchFamily="34" charset="0"/>
              <a:buChar char="•"/>
            </a:pPr>
            <a:r>
              <a:rPr lang="en-US" dirty="0"/>
              <a:t>It includes a deep learning inference optimizer and runtime that delivers low latency and high-throughput for deep learning inference applications. </a:t>
            </a:r>
          </a:p>
          <a:p>
            <a:pPr marL="342900" indent="-342900">
              <a:buFont typeface="Arial" panose="020B0604020202020204" pitchFamily="34" charset="0"/>
              <a:buChar char="•"/>
            </a:pPr>
            <a:r>
              <a:rPr lang="en-US" dirty="0" err="1"/>
              <a:t>TensorRT</a:t>
            </a:r>
            <a:r>
              <a:rPr lang="en-US" dirty="0"/>
              <a:t>-based applications perform up to 40x faster than CPU-only platforms during inference. </a:t>
            </a:r>
            <a:endParaRPr lang="en-US" sz="2000" dirty="0"/>
          </a:p>
        </p:txBody>
      </p:sp>
      <p:graphicFrame>
        <p:nvGraphicFramePr>
          <p:cNvPr id="4" name="Table 3">
            <a:extLst>
              <a:ext uri="{FF2B5EF4-FFF2-40B4-BE49-F238E27FC236}">
                <a16:creationId xmlns:a16="http://schemas.microsoft.com/office/drawing/2014/main" id="{72F9299D-B424-1347-ACC5-8719B496551C}"/>
              </a:ext>
            </a:extLst>
          </p:cNvPr>
          <p:cNvGraphicFramePr>
            <a:graphicFrameLocks noGrp="1"/>
          </p:cNvGraphicFramePr>
          <p:nvPr>
            <p:extLst>
              <p:ext uri="{D42A27DB-BD31-4B8C-83A1-F6EECF244321}">
                <p14:modId xmlns:p14="http://schemas.microsoft.com/office/powerpoint/2010/main" val="3609043645"/>
              </p:ext>
            </p:extLst>
          </p:nvPr>
        </p:nvGraphicFramePr>
        <p:xfrm>
          <a:off x="2493496" y="3208289"/>
          <a:ext cx="9646191" cy="2840608"/>
        </p:xfrm>
        <a:graphic>
          <a:graphicData uri="http://schemas.openxmlformats.org/drawingml/2006/table">
            <a:tbl>
              <a:tblPr/>
              <a:tblGrid>
                <a:gridCol w="3215397">
                  <a:extLst>
                    <a:ext uri="{9D8B030D-6E8A-4147-A177-3AD203B41FA5}">
                      <a16:colId xmlns:a16="http://schemas.microsoft.com/office/drawing/2014/main" val="790398079"/>
                    </a:ext>
                  </a:extLst>
                </a:gridCol>
                <a:gridCol w="3215397">
                  <a:extLst>
                    <a:ext uri="{9D8B030D-6E8A-4147-A177-3AD203B41FA5}">
                      <a16:colId xmlns:a16="http://schemas.microsoft.com/office/drawing/2014/main" val="337572872"/>
                    </a:ext>
                  </a:extLst>
                </a:gridCol>
                <a:gridCol w="3215397">
                  <a:extLst>
                    <a:ext uri="{9D8B030D-6E8A-4147-A177-3AD203B41FA5}">
                      <a16:colId xmlns:a16="http://schemas.microsoft.com/office/drawing/2014/main" val="2253599243"/>
                    </a:ext>
                  </a:extLst>
                </a:gridCol>
              </a:tblGrid>
              <a:tr h="276225">
                <a:tc>
                  <a:txBody>
                    <a:bodyPr/>
                    <a:lstStyle/>
                    <a:p>
                      <a:pPr algn="l" fontAlgn="t"/>
                      <a:r>
                        <a:rPr lang="en-US" sz="1800" b="1">
                          <a:solidFill>
                            <a:srgbClr val="172B4D"/>
                          </a:solidFill>
                          <a:effectLst/>
                        </a:rPr>
                        <a:t>Model Name</a:t>
                      </a:r>
                    </a:p>
                  </a:txBody>
                  <a:tcPr marL="57683" marR="86525" marT="40378" marB="4037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tc>
                  <a:txBody>
                    <a:bodyPr/>
                    <a:lstStyle/>
                    <a:p>
                      <a:pPr algn="l" fontAlgn="t"/>
                      <a:r>
                        <a:rPr lang="en-US" sz="1800" b="1">
                          <a:solidFill>
                            <a:srgbClr val="172B4D"/>
                          </a:solidFill>
                          <a:effectLst/>
                        </a:rPr>
                        <a:t>Relative TensorRT Speedup</a:t>
                      </a:r>
                    </a:p>
                  </a:txBody>
                  <a:tcPr marL="57683" marR="86525" marT="40378" marB="4037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tc>
                  <a:txBody>
                    <a:bodyPr/>
                    <a:lstStyle/>
                    <a:p>
                      <a:pPr algn="l" fontAlgn="t"/>
                      <a:r>
                        <a:rPr lang="en-US" sz="1800" b="1">
                          <a:solidFill>
                            <a:srgbClr val="172B4D"/>
                          </a:solidFill>
                          <a:effectLst/>
                        </a:rPr>
                        <a:t>Hardware</a:t>
                      </a:r>
                    </a:p>
                  </a:txBody>
                  <a:tcPr marL="57683" marR="86525" marT="40378" marB="4037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4F5F7"/>
                    </a:solidFill>
                  </a:tcPr>
                </a:tc>
                <a:extLst>
                  <a:ext uri="{0D108BD9-81ED-4DB2-BD59-A6C34878D82A}">
                    <a16:rowId xmlns:a16="http://schemas.microsoft.com/office/drawing/2014/main" val="1246915885"/>
                  </a:ext>
                </a:extLst>
              </a:tr>
              <a:tr h="276225">
                <a:tc>
                  <a:txBody>
                    <a:bodyPr/>
                    <a:lstStyle/>
                    <a:p>
                      <a:pPr algn="l" fontAlgn="t"/>
                      <a:r>
                        <a:rPr lang="en-US" sz="1800">
                          <a:effectLst/>
                        </a:rPr>
                        <a:t>Alexnet</a:t>
                      </a:r>
                    </a:p>
                  </a:txBody>
                  <a:tcPr marL="57683" marR="57683" marT="40378" marB="4037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US" sz="1800">
                          <a:effectLst/>
                        </a:rPr>
                        <a:t>1.4x</a:t>
                      </a:r>
                    </a:p>
                  </a:txBody>
                  <a:tcPr marL="57683" marR="57683" marT="40378" marB="4037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US" sz="1800">
                          <a:effectLst/>
                        </a:rPr>
                        <a:t>Titan V</a:t>
                      </a:r>
                    </a:p>
                  </a:txBody>
                  <a:tcPr marL="57683" marR="57683" marT="40378" marB="4037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2746089132"/>
                  </a:ext>
                </a:extLst>
              </a:tr>
              <a:tr h="276225">
                <a:tc>
                  <a:txBody>
                    <a:bodyPr/>
                    <a:lstStyle/>
                    <a:p>
                      <a:pPr algn="l" fontAlgn="t"/>
                      <a:r>
                        <a:rPr lang="en-US" sz="1800">
                          <a:effectLst/>
                        </a:rPr>
                        <a:t>cifar_resnet20_v2</a:t>
                      </a:r>
                    </a:p>
                  </a:txBody>
                  <a:tcPr marL="57683" marR="57683" marT="40378" marB="4037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US" sz="1800">
                          <a:effectLst/>
                        </a:rPr>
                        <a:t>1.21x</a:t>
                      </a:r>
                    </a:p>
                  </a:txBody>
                  <a:tcPr marL="57683" marR="57683" marT="40378" marB="4037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US" sz="1800">
                          <a:effectLst/>
                        </a:rPr>
                        <a:t>Titan V</a:t>
                      </a:r>
                    </a:p>
                  </a:txBody>
                  <a:tcPr marL="57683" marR="57683" marT="40378" marB="4037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342701245"/>
                  </a:ext>
                </a:extLst>
              </a:tr>
              <a:tr h="276225">
                <a:tc>
                  <a:txBody>
                    <a:bodyPr/>
                    <a:lstStyle/>
                    <a:p>
                      <a:pPr algn="l" fontAlgn="t"/>
                      <a:r>
                        <a:rPr lang="en-US" sz="1800">
                          <a:effectLst/>
                        </a:rPr>
                        <a:t>cifar_resnext29_16x64d</a:t>
                      </a:r>
                    </a:p>
                  </a:txBody>
                  <a:tcPr marL="57683" marR="57683" marT="40378" marB="4037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US" sz="1800">
                          <a:effectLst/>
                        </a:rPr>
                        <a:t>1.26x</a:t>
                      </a:r>
                    </a:p>
                  </a:txBody>
                  <a:tcPr marL="57683" marR="57683" marT="40378" marB="4037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US" sz="1800">
                          <a:effectLst/>
                        </a:rPr>
                        <a:t>Titan V</a:t>
                      </a:r>
                    </a:p>
                  </a:txBody>
                  <a:tcPr marL="57683" marR="57683" marT="40378" marB="4037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167330620"/>
                  </a:ext>
                </a:extLst>
              </a:tr>
              <a:tr h="276225">
                <a:tc>
                  <a:txBody>
                    <a:bodyPr/>
                    <a:lstStyle/>
                    <a:p>
                      <a:pPr algn="l" fontAlgn="t"/>
                      <a:r>
                        <a:rPr lang="en-US" sz="1800">
                          <a:effectLst/>
                        </a:rPr>
                        <a:t>Resnet 18</a:t>
                      </a:r>
                    </a:p>
                  </a:txBody>
                  <a:tcPr marL="57683" marR="57683" marT="40378" marB="4037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US" sz="1800">
                          <a:effectLst/>
                        </a:rPr>
                        <a:t>1.8x</a:t>
                      </a:r>
                    </a:p>
                  </a:txBody>
                  <a:tcPr marL="57683" marR="57683" marT="40378" marB="4037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US" sz="1800">
                          <a:effectLst/>
                        </a:rPr>
                        <a:t>Titan V</a:t>
                      </a:r>
                    </a:p>
                  </a:txBody>
                  <a:tcPr marL="57683" marR="57683" marT="40378" marB="4037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2314346265"/>
                  </a:ext>
                </a:extLst>
              </a:tr>
              <a:tr h="276225">
                <a:tc>
                  <a:txBody>
                    <a:bodyPr/>
                    <a:lstStyle/>
                    <a:p>
                      <a:pPr algn="l" fontAlgn="t"/>
                      <a:r>
                        <a:rPr lang="en-US" sz="1800">
                          <a:effectLst/>
                        </a:rPr>
                        <a:t>Resnet 18</a:t>
                      </a:r>
                    </a:p>
                  </a:txBody>
                  <a:tcPr marL="57683" marR="57683" marT="40378" marB="4037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US" sz="1800">
                          <a:effectLst/>
                        </a:rPr>
                        <a:t>1.54x</a:t>
                      </a:r>
                    </a:p>
                  </a:txBody>
                  <a:tcPr marL="57683" marR="57683" marT="40378" marB="4037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US" sz="1800">
                          <a:effectLst/>
                        </a:rPr>
                        <a:t>Jetson TX1</a:t>
                      </a:r>
                    </a:p>
                  </a:txBody>
                  <a:tcPr marL="57683" marR="57683" marT="40378" marB="4037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3164093897"/>
                  </a:ext>
                </a:extLst>
              </a:tr>
              <a:tr h="276225">
                <a:tc>
                  <a:txBody>
                    <a:bodyPr/>
                    <a:lstStyle/>
                    <a:p>
                      <a:pPr algn="l" fontAlgn="t"/>
                      <a:r>
                        <a:rPr lang="en-US" sz="1800">
                          <a:effectLst/>
                        </a:rPr>
                        <a:t>Resnet 50</a:t>
                      </a:r>
                    </a:p>
                  </a:txBody>
                  <a:tcPr marL="57683" marR="57683" marT="40378" marB="4037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US" sz="1800">
                          <a:effectLst/>
                        </a:rPr>
                        <a:t>1.76x</a:t>
                      </a:r>
                    </a:p>
                  </a:txBody>
                  <a:tcPr marL="57683" marR="57683" marT="40378" marB="4037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US" sz="1800">
                          <a:effectLst/>
                        </a:rPr>
                        <a:t>Titan V</a:t>
                      </a:r>
                    </a:p>
                  </a:txBody>
                  <a:tcPr marL="57683" marR="57683" marT="40378" marB="4037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1601149629"/>
                  </a:ext>
                </a:extLst>
              </a:tr>
              <a:tr h="276225">
                <a:tc>
                  <a:txBody>
                    <a:bodyPr/>
                    <a:lstStyle/>
                    <a:p>
                      <a:pPr algn="l" fontAlgn="t"/>
                      <a:r>
                        <a:rPr lang="en-US" sz="1800">
                          <a:effectLst/>
                        </a:rPr>
                        <a:t>Resnet 101</a:t>
                      </a:r>
                    </a:p>
                  </a:txBody>
                  <a:tcPr marL="57683" marR="57683" marT="40378" marB="4037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US" sz="1800">
                          <a:effectLst/>
                        </a:rPr>
                        <a:t>1.99x</a:t>
                      </a:r>
                    </a:p>
                  </a:txBody>
                  <a:tcPr marL="57683" marR="57683" marT="40378" marB="4037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tc>
                  <a:txBody>
                    <a:bodyPr/>
                    <a:lstStyle/>
                    <a:p>
                      <a:pPr algn="l" fontAlgn="t"/>
                      <a:r>
                        <a:rPr lang="en-US" sz="1800">
                          <a:effectLst/>
                        </a:rPr>
                        <a:t>Titan V</a:t>
                      </a:r>
                    </a:p>
                  </a:txBody>
                  <a:tcPr marL="57683" marR="57683" marT="40378" marB="40378">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tcPr>
                </a:tc>
                <a:extLst>
                  <a:ext uri="{0D108BD9-81ED-4DB2-BD59-A6C34878D82A}">
                    <a16:rowId xmlns:a16="http://schemas.microsoft.com/office/drawing/2014/main" val="150440759"/>
                  </a:ext>
                </a:extLst>
              </a:tr>
            </a:tbl>
          </a:graphicData>
        </a:graphic>
      </p:graphicFrame>
      <p:sp>
        <p:nvSpPr>
          <p:cNvPr id="6" name="Rectangle 1">
            <a:extLst>
              <a:ext uri="{FF2B5EF4-FFF2-40B4-BE49-F238E27FC236}">
                <a16:creationId xmlns:a16="http://schemas.microsoft.com/office/drawing/2014/main" id="{6BE9B44B-8EF8-184C-8F6C-3960A3955FEB}"/>
              </a:ext>
            </a:extLst>
          </p:cNvPr>
          <p:cNvSpPr>
            <a:spLocks noChangeArrowheads="1"/>
          </p:cNvSpPr>
          <p:nvPr/>
        </p:nvSpPr>
        <p:spPr bwMode="auto">
          <a:xfrm>
            <a:off x="3007197" y="4394029"/>
            <a:ext cx="146304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03155"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rgbClr val="172B4D"/>
                </a:solidFill>
                <a:effectLst/>
                <a:latin typeface="-apple-system"/>
              </a:rPr>
            </a:br>
            <a:endParaRPr kumimoji="0" lang="en-US" altLang="en-US" sz="1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5390339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8DF59-6825-494A-A788-4C1DF519A9E0}"/>
              </a:ext>
            </a:extLst>
          </p:cNvPr>
          <p:cNvSpPr>
            <a:spLocks noGrp="1"/>
          </p:cNvSpPr>
          <p:nvPr>
            <p:ph type="title"/>
          </p:nvPr>
        </p:nvSpPr>
        <p:spPr/>
        <p:txBody>
          <a:bodyPr/>
          <a:lstStyle/>
          <a:p>
            <a:r>
              <a:rPr lang="de-DE"/>
              <a:t>GPU </a:t>
            </a:r>
            <a:r>
              <a:rPr lang="de-DE" err="1"/>
              <a:t>Utilization</a:t>
            </a:r>
            <a:endParaRPr lang="de-DE"/>
          </a:p>
        </p:txBody>
      </p:sp>
      <p:pic>
        <p:nvPicPr>
          <p:cNvPr id="32" name="Picture 31">
            <a:extLst>
              <a:ext uri="{FF2B5EF4-FFF2-40B4-BE49-F238E27FC236}">
                <a16:creationId xmlns:a16="http://schemas.microsoft.com/office/drawing/2014/main" id="{865326C4-261D-BF4A-8218-CE994D50948E}"/>
              </a:ext>
            </a:extLst>
          </p:cNvPr>
          <p:cNvPicPr>
            <a:picLocks noChangeAspect="1"/>
          </p:cNvPicPr>
          <p:nvPr/>
        </p:nvPicPr>
        <p:blipFill rotWithShape="1">
          <a:blip r:embed="rId3"/>
          <a:srcRect t="17975"/>
          <a:stretch/>
        </p:blipFill>
        <p:spPr>
          <a:xfrm>
            <a:off x="323088" y="1779639"/>
            <a:ext cx="13987008" cy="4198374"/>
          </a:xfrm>
          <a:prstGeom prst="rect">
            <a:avLst/>
          </a:prstGeom>
        </p:spPr>
      </p:pic>
    </p:spTree>
    <p:extLst>
      <p:ext uri="{BB962C8B-B14F-4D97-AF65-F5344CB8AC3E}">
        <p14:creationId xmlns:p14="http://schemas.microsoft.com/office/powerpoint/2010/main" val="3506327888"/>
      </p:ext>
    </p:extLst>
  </p:cSld>
  <p:clrMapOvr>
    <a:masterClrMapping/>
  </p:clrMapOvr>
  <p:transition>
    <p:fade/>
  </p:transition>
</p:sld>
</file>

<file path=ppt/theme/theme1.xml><?xml version="1.0" encoding="utf-8"?>
<a:theme xmlns:a="http://schemas.openxmlformats.org/drawingml/2006/main" name="4-05853_Summit_2019_Template_Light">
  <a:themeElements>
    <a:clrScheme name="Summit">
      <a:dk1>
        <a:srgbClr val="000000"/>
      </a:dk1>
      <a:lt1>
        <a:srgbClr val="FFFFFF"/>
      </a:lt1>
      <a:dk2>
        <a:srgbClr val="282828"/>
      </a:dk2>
      <a:lt2>
        <a:srgbClr val="F2F2F2"/>
      </a:lt2>
      <a:accent1>
        <a:srgbClr val="FF5252"/>
      </a:accent1>
      <a:accent2>
        <a:srgbClr val="527FFF"/>
      </a:accent2>
      <a:accent3>
        <a:srgbClr val="A166FF"/>
      </a:accent3>
      <a:accent4>
        <a:srgbClr val="FF6138"/>
      </a:accent4>
      <a:accent5>
        <a:srgbClr val="E72C97"/>
      </a:accent5>
      <a:accent6>
        <a:srgbClr val="FDC500"/>
      </a:accent6>
      <a:hlink>
        <a:srgbClr val="2D93AA"/>
      </a:hlink>
      <a:folHlink>
        <a:srgbClr val="2D64AA"/>
      </a:folHlink>
    </a:clrScheme>
    <a:fontScheme name="Re:Invent 2018">
      <a:majorFont>
        <a:latin typeface="Amazon Ember Light"/>
        <a:ea typeface=""/>
        <a:cs typeface=""/>
      </a:majorFont>
      <a:minorFont>
        <a:latin typeface="Amazon Ember"/>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accent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ummit 2019 template_16x9_light (1).potx" id="{033EDC7A-69DE-403B-A6F0-CEA4501D7CD0}" vid="{ABFE2EA0-8AF5-48C5-A2AC-12C75485C81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1" ma:contentTypeDescription="Create a new document." ma:contentTypeScope="" ma:versionID="39dd6e28de13981fc99600d481b1de5c">
  <xsd:schema xmlns:xsd="http://www.w3.org/2001/XMLSchema" xmlns:xs="http://www.w3.org/2001/XMLSchema" xmlns:p="http://schemas.microsoft.com/office/2006/metadata/properties" xmlns:ns3="630a2e83-186a-4a0f-ab27-bee8a8096abc" targetNamespace="http://schemas.microsoft.com/office/2006/metadata/properties" ma:root="true" ma:fieldsID="e5a18a002045f9f0e2a3c9cc06ab2675" ns3:_="">
    <xsd:import namespace="630a2e83-186a-4a0f-ab27-bee8a8096abc"/>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42678F0-6EA3-4F58-92F2-E73D80B536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infopath/2007/PartnerControls"/>
    <ds:schemaRef ds:uri="http://purl.org/dc/terms/"/>
    <ds:schemaRef ds:uri="http://schemas.microsoft.com/office/2006/documentManagement/types"/>
    <ds:schemaRef ds:uri="http://purl.org/dc/elements/1.1/"/>
    <ds:schemaRef ds:uri="http://schemas.microsoft.com/office/2006/metadata/properties"/>
    <ds:schemaRef ds:uri="630a2e83-186a-4a0f-ab27-bee8a8096abc"/>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4-05853_Summit_2019_Template_Light</Template>
  <TotalTime>11906</TotalTime>
  <Words>4554</Words>
  <Application>Microsoft Macintosh PowerPoint</Application>
  <PresentationFormat>Custom</PresentationFormat>
  <Paragraphs>771</Paragraphs>
  <Slides>62</Slides>
  <Notes>30</Notes>
  <HiddenSlides>0</HiddenSlides>
  <MMClips>5</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62</vt:i4>
      </vt:variant>
    </vt:vector>
  </HeadingPairs>
  <TitlesOfParts>
    <vt:vector size="75" baseType="lpstr">
      <vt:lpstr>-apple-system</vt:lpstr>
      <vt:lpstr>Amazon Ember</vt:lpstr>
      <vt:lpstr>Amazon Ember Cd</vt:lpstr>
      <vt:lpstr>Amazon Ember Light</vt:lpstr>
      <vt:lpstr>Arial</vt:lpstr>
      <vt:lpstr>Arial Black</vt:lpstr>
      <vt:lpstr>Cambria Math</vt:lpstr>
      <vt:lpstr>Courier New</vt:lpstr>
      <vt:lpstr>Helvetica Neue</vt:lpstr>
      <vt:lpstr>Lucida Console</vt:lpstr>
      <vt:lpstr>Segoe UI</vt:lpstr>
      <vt:lpstr>Wingdings</vt:lpstr>
      <vt:lpstr>4-05853_Summit_2019_Template_Light</vt:lpstr>
      <vt:lpstr>The Steady State:</vt:lpstr>
      <vt:lpstr>Our mission at AWS</vt:lpstr>
      <vt:lpstr>What you’ll learn about today</vt:lpstr>
      <vt:lpstr>Environment</vt:lpstr>
      <vt:lpstr>Environment</vt:lpstr>
      <vt:lpstr>Intel CPU - Speed</vt:lpstr>
      <vt:lpstr>Intel CPU - Accuracy</vt:lpstr>
      <vt:lpstr>TensorRT</vt:lpstr>
      <vt:lpstr>GPU Utilization</vt:lpstr>
      <vt:lpstr>I/O GPU Starvation</vt:lpstr>
      <vt:lpstr>Naive</vt:lpstr>
      <vt:lpstr>Data Loading</vt:lpstr>
      <vt:lpstr>Multi-Worker DataLoader </vt:lpstr>
      <vt:lpstr>Multiple Workers</vt:lpstr>
      <vt:lpstr>Code</vt:lpstr>
      <vt:lpstr>Off-line Pre-Processing</vt:lpstr>
      <vt:lpstr>Efficient DataLoaders - Challenge</vt:lpstr>
      <vt:lpstr>Efficient DataLoaders - Solution</vt:lpstr>
      <vt:lpstr>Imperative  Symbolic</vt:lpstr>
      <vt:lpstr>Symbolic vs. Imperative</vt:lpstr>
      <vt:lpstr>PowerPoint Presentation</vt:lpstr>
      <vt:lpstr>PowerPoint Presentation</vt:lpstr>
      <vt:lpstr>PowerPoint Presentation</vt:lpstr>
      <vt:lpstr>PowerPoint Presentation</vt:lpstr>
      <vt:lpstr>Code</vt:lpstr>
      <vt:lpstr>Symbolic</vt:lpstr>
      <vt:lpstr>Mixed Precision Training</vt:lpstr>
      <vt:lpstr>Mixed Precision Training </vt:lpstr>
      <vt:lpstr>Code</vt:lpstr>
      <vt:lpstr>Mixed Precision</vt:lpstr>
      <vt:lpstr>Batch Size</vt:lpstr>
      <vt:lpstr>Large Batch Size</vt:lpstr>
      <vt:lpstr>Large Batch Size</vt:lpstr>
      <vt:lpstr>Batch Size</vt:lpstr>
      <vt:lpstr>Choose Number of GPUs wisely</vt:lpstr>
      <vt:lpstr>Number of Devices</vt:lpstr>
      <vt:lpstr>Choosing the Right Optimizer</vt:lpstr>
      <vt:lpstr>Optimizer</vt:lpstr>
      <vt:lpstr>Learning Rate Scheduler</vt:lpstr>
      <vt:lpstr>Learning Rate Scheduler</vt:lpstr>
      <vt:lpstr>Fixed Factor</vt:lpstr>
      <vt:lpstr>Recap</vt:lpstr>
      <vt:lpstr>Recap</vt:lpstr>
      <vt:lpstr>Recap</vt:lpstr>
      <vt:lpstr>Thank You</vt:lpstr>
      <vt:lpstr>More on Optimization</vt:lpstr>
      <vt:lpstr>Gradient Descent</vt:lpstr>
      <vt:lpstr>Gradient Descent</vt:lpstr>
      <vt:lpstr>Loss Function</vt:lpstr>
      <vt:lpstr>Gradient Descent</vt:lpstr>
      <vt:lpstr>Non-Convex Error Surface</vt:lpstr>
      <vt:lpstr>Non-Convex Error Surface</vt:lpstr>
      <vt:lpstr>Optimizers</vt:lpstr>
      <vt:lpstr>SGD + Momentum and WD</vt:lpstr>
      <vt:lpstr>SGD</vt:lpstr>
      <vt:lpstr>NAG</vt:lpstr>
      <vt:lpstr>NAG</vt:lpstr>
      <vt:lpstr>LBSGD with Momentum and WD</vt:lpstr>
      <vt:lpstr>LBSGD</vt:lpstr>
      <vt:lpstr>Learning Rate Scheduler</vt:lpstr>
      <vt:lpstr>Fixed Factor</vt:lpstr>
      <vt:lpstr>Thank You</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Constantin Gonzalez</dc:creator>
  <cp:keywords>AWS Summit 2019</cp:keywords>
  <cp:lastModifiedBy>Cyrus Vahid</cp:lastModifiedBy>
  <cp:revision>147</cp:revision>
  <dcterms:created xsi:type="dcterms:W3CDTF">2019-01-30T10:01:21Z</dcterms:created>
  <dcterms:modified xsi:type="dcterms:W3CDTF">2019-03-19T04:38:38Z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